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1"/>
  </p:notesMasterIdLst>
  <p:sldIdLst>
    <p:sldId id="257" r:id="rId6"/>
    <p:sldId id="330" r:id="rId7"/>
    <p:sldId id="683" r:id="rId8"/>
    <p:sldId id="684" r:id="rId9"/>
    <p:sldId id="698" r:id="rId10"/>
    <p:sldId id="685" r:id="rId11"/>
    <p:sldId id="699" r:id="rId12"/>
    <p:sldId id="700" r:id="rId13"/>
    <p:sldId id="719" r:id="rId14"/>
    <p:sldId id="331" r:id="rId15"/>
    <p:sldId id="686" r:id="rId16"/>
    <p:sldId id="687" r:id="rId17"/>
    <p:sldId id="688" r:id="rId18"/>
    <p:sldId id="703" r:id="rId19"/>
    <p:sldId id="704" r:id="rId20"/>
    <p:sldId id="705" r:id="rId21"/>
    <p:sldId id="710" r:id="rId22"/>
    <p:sldId id="711" r:id="rId23"/>
    <p:sldId id="712" r:id="rId24"/>
    <p:sldId id="323" r:id="rId25"/>
    <p:sldId id="695" r:id="rId26"/>
    <p:sldId id="696" r:id="rId27"/>
    <p:sldId id="702" r:id="rId28"/>
    <p:sldId id="697" r:id="rId29"/>
    <p:sldId id="701" r:id="rId30"/>
    <p:sldId id="706" r:id="rId31"/>
    <p:sldId id="707" r:id="rId32"/>
    <p:sldId id="708" r:id="rId33"/>
    <p:sldId id="709" r:id="rId34"/>
    <p:sldId id="713" r:id="rId35"/>
    <p:sldId id="726" r:id="rId36"/>
    <p:sldId id="332" r:id="rId37"/>
    <p:sldId id="692" r:id="rId38"/>
    <p:sldId id="693" r:id="rId39"/>
    <p:sldId id="721" r:id="rId40"/>
    <p:sldId id="722" r:id="rId41"/>
    <p:sldId id="723" r:id="rId42"/>
    <p:sldId id="575" r:id="rId43"/>
    <p:sldId id="689" r:id="rId44"/>
    <p:sldId id="690" r:id="rId45"/>
    <p:sldId id="691" r:id="rId46"/>
    <p:sldId id="714" r:id="rId47"/>
    <p:sldId id="715" r:id="rId48"/>
    <p:sldId id="716" r:id="rId49"/>
    <p:sldId id="717" r:id="rId50"/>
  </p:sldIdLst>
  <p:sldSz cx="9144000" cy="5145088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  <a:srgbClr val="0057A4"/>
    <a:srgbClr val="00A2DB"/>
    <a:srgbClr val="F26531"/>
    <a:srgbClr val="5DC4B9"/>
    <a:srgbClr val="32549F"/>
    <a:srgbClr val="D25F2A"/>
    <a:srgbClr val="539ECC"/>
    <a:srgbClr val="A2DDD1"/>
    <a:srgbClr val="008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2CF7D-78F9-4068-ABDD-E09C2F0099AB}" v="14" dt="2019-09-03T06:49:20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340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A8B-F145-4AAC-A122-E15C6C1FD270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E763-F294-46BE-BE17-D8A513F4B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0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57A4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39E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9E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1"/>
          <p:cNvSpPr/>
          <p:nvPr userDrawn="1"/>
        </p:nvSpPr>
        <p:spPr>
          <a:xfrm>
            <a:off x="0" y="0"/>
            <a:ext cx="9144000" cy="4495800"/>
          </a:xfrm>
          <a:custGeom>
            <a:avLst/>
            <a:gdLst>
              <a:gd name="connsiteX0" fmla="*/ 0 w 9144000"/>
              <a:gd name="connsiteY0" fmla="*/ 0 h 4495800"/>
              <a:gd name="connsiteX1" fmla="*/ 9144000 w 9144000"/>
              <a:gd name="connsiteY1" fmla="*/ 0 h 4495800"/>
              <a:gd name="connsiteX2" fmla="*/ 9144000 w 9144000"/>
              <a:gd name="connsiteY2" fmla="*/ 4286250 h 4495800"/>
              <a:gd name="connsiteX3" fmla="*/ 677863 w 9144000"/>
              <a:gd name="connsiteY3" fmla="*/ 4286250 h 4495800"/>
              <a:gd name="connsiteX4" fmla="*/ 555625 w 9144000"/>
              <a:gd name="connsiteY4" fmla="*/ 4495800 h 4495800"/>
              <a:gd name="connsiteX5" fmla="*/ 552450 w 9144000"/>
              <a:gd name="connsiteY5" fmla="*/ 4495800 h 4495800"/>
              <a:gd name="connsiteX6" fmla="*/ 431800 w 9144000"/>
              <a:gd name="connsiteY6" fmla="*/ 4286250 h 4495800"/>
              <a:gd name="connsiteX7" fmla="*/ 0 w 9144000"/>
              <a:gd name="connsiteY7" fmla="*/ 428625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495800">
                <a:moveTo>
                  <a:pt x="0" y="0"/>
                </a:moveTo>
                <a:lnTo>
                  <a:pt x="9144000" y="0"/>
                </a:lnTo>
                <a:lnTo>
                  <a:pt x="9144000" y="4286250"/>
                </a:lnTo>
                <a:lnTo>
                  <a:pt x="677863" y="4286250"/>
                </a:lnTo>
                <a:lnTo>
                  <a:pt x="555625" y="4495800"/>
                </a:lnTo>
                <a:lnTo>
                  <a:pt x="552450" y="4495800"/>
                </a:lnTo>
                <a:lnTo>
                  <a:pt x="431800" y="4286250"/>
                </a:lnTo>
                <a:lnTo>
                  <a:pt x="0" y="428625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4469" y="4576431"/>
            <a:ext cx="5937921" cy="32295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Tekst</a:t>
            </a:r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24" y="4520196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8244039" cy="84588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960" y="1866900"/>
            <a:ext cx="8244039" cy="254326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89809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49960" y="1868634"/>
            <a:ext cx="3726000" cy="25419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7999" y="1868634"/>
            <a:ext cx="3726000" cy="25419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351587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7999" y="1530160"/>
            <a:ext cx="3726000" cy="288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9960" y="2273300"/>
            <a:ext cx="3726000" cy="2136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71462" indent="0">
              <a:buNone/>
              <a:defRPr/>
            </a:lvl2pPr>
            <a:lvl3pPr marL="536575" indent="0">
              <a:buNone/>
              <a:defRPr/>
            </a:lvl3pPr>
            <a:lvl4pPr marL="806450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3725961" cy="136912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161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A2DB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1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72000" y="688"/>
            <a:ext cx="4572000" cy="5144400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0" y="1145907"/>
            <a:ext cx="3094577" cy="2853274"/>
          </a:xfrm>
        </p:spPr>
        <p:txBody>
          <a:bodyPr anchor="ctr"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0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3814639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4572000" cy="5145088"/>
          </a:xfrm>
          <a:prstGeom prst="rect">
            <a:avLst/>
          </a:pr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0" y="827457"/>
            <a:ext cx="3094577" cy="349017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900411" y="1132544"/>
            <a:ext cx="3793588" cy="28800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3691694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9909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5143" cy="5145043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8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1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27177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21790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3158" r="40053" b="11784"/>
          <a:stretch/>
        </p:blipFill>
        <p:spPr>
          <a:xfrm>
            <a:off x="4087330" y="866775"/>
            <a:ext cx="5056670" cy="4284663"/>
          </a:xfrm>
          <a:prstGeom prst="rect">
            <a:avLst/>
          </a:prstGeom>
        </p:spPr>
      </p:pic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CBD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2CBDB7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F26531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5DC4B9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32549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49999" y="777697"/>
            <a:ext cx="8244039" cy="8461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49960" y="1868634"/>
            <a:ext cx="8244039" cy="25419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49960" y="4640400"/>
            <a:ext cx="2057400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50000" y="343228"/>
            <a:ext cx="7179525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57633" y="4638722"/>
            <a:ext cx="536366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56" r:id="rId8"/>
    <p:sldLayoutId id="2147483674" r:id="rId9"/>
    <p:sldLayoutId id="2147483672" r:id="rId10"/>
    <p:sldLayoutId id="2147483657" r:id="rId11"/>
    <p:sldLayoutId id="2147483673" r:id="rId12"/>
    <p:sldLayoutId id="2147483659" r:id="rId13"/>
    <p:sldLayoutId id="2147483675" r:id="rId14"/>
    <p:sldLayoutId id="2147483676" r:id="rId15"/>
    <p:sldLayoutId id="2147483658" r:id="rId16"/>
    <p:sldLayoutId id="2147483650" r:id="rId17"/>
    <p:sldLayoutId id="2147483652" r:id="rId18"/>
    <p:sldLayoutId id="2147483663" r:id="rId19"/>
    <p:sldLayoutId id="2147483660" r:id="rId20"/>
    <p:sldLayoutId id="2147483661" r:id="rId21"/>
    <p:sldLayoutId id="2147483662" r:id="rId22"/>
    <p:sldLayoutId id="2147483654" r:id="rId23"/>
    <p:sldLayoutId id="2147483655" r:id="rId24"/>
    <p:sldLayoutId id="2147483677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200" strike="noStrike" kern="1200">
          <a:solidFill>
            <a:srgbClr val="333333"/>
          </a:solidFill>
          <a:latin typeface="+mn-lt"/>
          <a:ea typeface="+mn-ea"/>
          <a:cs typeface="+mn-cs"/>
        </a:defRPr>
      </a:lvl1pPr>
      <a:lvl2pPr marL="536575" indent="-26511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2pPr>
      <a:lvl3pPr marL="806450" indent="-2698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tbinfo.no/pressemelding/obos-prisene-fortsetter-opp?publisherId=10510398&amp;releaseId=17868336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iendomnorge.no/nedgang-i-boligprisene-i-juli-2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iendomnorge.no/vekst-i-utleieprisene-i-andre-kvartal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ygg-bolig-og-eiendom/artikler-og-publikasjoner/faerre-unge-kjoper-bolig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oligprodusentene.no/artikkelarkiv/salget-av-enebolig-faller/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tbinfo.no/pressemelding/nyboligsalget-i-obos-opp-12-prosent?publisherId=10510398&amp;releaseId=17869136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ygg-bolig-og-eiendom/statistikker/byggeareal/maaned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connyeboliger.no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ank-og-finansmarked/artikler-og-publikasjoner/uendret-innenlandsk-gjeldsvekst--393568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slobors.no/Oslo-Boers/Statistikk/Maanedsstatistikk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energi-og-industri/artikler-og-publikasjoner/solid-produksjonsvekst-i-industrien-i-2.kvartal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orges-bank.no/aktuelt/nyheter-og-hendelser/Publikasjoner/Norges-Banks-utlansundersokelse/q2_2019-utlansundersokelse/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priser-og-prisindekser/artikler-og-publikasjoner/prisokning-pa-matvarer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ank-og-finansmarked/artikler-og-publikasjoner/rentene-oker--394180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virksomheter-foretak-og-regnskap/artikler-og-publikasjoner/faerre-konkursar--394102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ges-bank.no/tema/pengepolitikk/Rentemoter/2019/august-2019/" TargetMode="External"/><Relationship Id="rId2" Type="http://schemas.openxmlformats.org/officeDocument/2006/relationships/hyperlink" Target="https://www.norges-bank.no/aktuelt/nyheter-og-hendelser/Publikasjoner/Pengepolitisk-rapport-med-vurdering-av-finansiell-stabilitet/2019/21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nb.no/portalfront/nedlast/no/markets/analyser-rapporter/norske/okonomiske-utsikter/HR190822.pdf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ygg-bolig-og-eiendom/statistikker/byggeareal/kvarta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varehandel-og-tjenesteyting/artikler-og-publikasjoner/oppsving-for-detaljhandelen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ank-og-finansmarked/artikler-og-publikasjoner/svakere-innenlandsk-gjeldsvekst--395821" TargetMode="Externa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av.no/no/NAV+og+samfunn/Statistikk/Arbeidssokere+og+stillinger+-+statistikk/Nyheter/%C3%B8kning-i-ledigheten-i-juli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arbeid-og-lonn/artikler-og-publikasjoner/over-58-000-flere-jobber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arbeid-og-lonn/artikler-og-publikasjoner/arbeidsloysa-pa-3-6-prosent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efolkning/artikler-og-publikasjoner/laegre-folketal-i-201-kommunar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arbeid-og-lonn/statistikker/aki/kvartal" TargetMode="Externa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spaniaposten.no/spania/okonomi-turisme-naeringsliv/okt-vekstprognose-for-spansk-okonomi/" TargetMode="Externa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ier24.no/artikler/implenia-tapte-600-millioner-kroner-pa-entreprenordriften-i-fjor/47061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jord-skog-jakt-og-fiskeri/artikler-og-publikasjoner/stor-okning-i-prisen-pa-massevirk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elvaagboligasa.no/Norwegian/investorer/default.aspx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veidekke.no/om-oss/nyheter-og-media/pressemeldinger/article31255.ece" TargetMode="Externa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honeiendom.no/" TargetMode="Externa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nrcgroup.com/investor/les/?article=aHR0cHM6Ly9wdWJsaXNoLm5lLmNpc2lvbi5jb20vdjIuMC9SZWxlYXNlL0dldERldGFpbC81NzQ2ODNCOEU0QTU3Q0Y3" TargetMode="Externa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fgruppen.no/nyheter/2019/08/25-prosent-vekst-og-solid-resultatokning-i-2.-kvartal-2019/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eiendomsspar.no/victoria-eiendom-delarsrapporter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virksomheter-foretak-og-regnskap/statistikker/foretak/kvartalsvis-nye-foretak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ygg-bolig-og-eiendom/artikler-og-publikasjoner/vekst-igjen-i-bygge-og-anleggsaktiviteten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priser-og-prisindekser/statistikker/bkibol/maaned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yggevareindustrien.no/siteassets/salgsstatistikk/2019-06-07_byggevareindustrien---salgsstatistikk.pdf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priser-og-prisindekser/statistikker/bkiror/maaned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BE50CD63-DD67-4751-A968-A4BD3E27B4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/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Markedstall for byggenæringen august 2019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Jomar Talsnes Heggdal, jth@bnl.no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31.08.19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41330E4-4AF7-4BCA-815F-78882AFD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2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B026D-1A76-416A-8468-DB28DF7A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Boligmarkedet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B94C273-3FF6-4A08-8DE4-6AAE9A8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0D6D992-D9D8-4547-98B8-5189B82B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230368"/>
            <a:ext cx="3794125" cy="2684352"/>
          </a:xfrm>
        </p:spPr>
      </p:pic>
    </p:spTree>
    <p:extLst>
      <p:ext uri="{BB962C8B-B14F-4D97-AF65-F5344CB8AC3E}">
        <p14:creationId xmlns:p14="http://schemas.microsoft.com/office/powerpoint/2010/main" val="183266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Boligpriser - OBOS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11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01.08.19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/>
              <a:t>For tredje måned på rad stiger prisene for brukte OBOS-boliger. I Oslo-området gikk prisene opp 0,3 prosent i juli.</a:t>
            </a:r>
          </a:p>
          <a:p>
            <a:r>
              <a:rPr lang="nb-NO" sz="1600"/>
              <a:t>Prisene har steget med 6,6 prosent så langt i år i Oslo-området. For landet sett under et er økningen 5,1 prosent.   </a:t>
            </a:r>
          </a:p>
          <a:p>
            <a:endParaRPr lang="nb-NO" sz="1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>
                <a:hlinkClick r:id="rId2"/>
              </a:rPr>
              <a:t>https://www.ntbinfo.no/pressemelding/obos-prisene-fortsetter-opp?publisherId=10510398&amp;releaseId=17868336</a:t>
            </a:r>
            <a:r>
              <a:rPr lang="nb-NO" sz="160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1760C98-4B24-4A8A-9476-3AA0732D5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00" y="3371852"/>
            <a:ext cx="30194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7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Nedgang i boligprisene i juli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12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05.08.19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Boligprisene sank med 1,1 prosent nominelt juli. Korrigert for sesongvariasjoner sank prisene med 0,7 prosent.</a:t>
            </a:r>
          </a:p>
          <a:p>
            <a:r>
              <a:rPr lang="nb-NO" sz="1600" dirty="0"/>
              <a:t>Boligprisene er nå 1,6 prosent høyere enn for et år siden.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http://eiendomnorge.no/nedgang-i-boligprisene-i-juli-2/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EFEF2F-02CD-4464-B191-319D6ADE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86" y="2838008"/>
            <a:ext cx="2867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Vekst i utleieprisene i andre kvartal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08.08.19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600" dirty="0"/>
              <a:t>Leieprisene steg med 2,0 prosent i de store byene i andre kvartal 2019. </a:t>
            </a:r>
          </a:p>
          <a:p>
            <a:r>
              <a:rPr lang="nb-NO" sz="1600" dirty="0"/>
              <a:t>Det siste året har leieprisene steget med 2,7 prosent.</a:t>
            </a:r>
          </a:p>
          <a:p>
            <a:r>
              <a:rPr lang="nb-NO" sz="1600" dirty="0"/>
              <a:t>Sterkest leieprisutvikling i andre kvartal hadde Bergen, Trondheim og Oslo med en oppgang på henholdsvis 6,3, 2,3 og 2,0 prosent. </a:t>
            </a:r>
          </a:p>
          <a:p>
            <a:r>
              <a:rPr lang="nb-NO" sz="1600" dirty="0"/>
              <a:t>Leieprisene i Stavanger/Sandnes sank med 5,7 prosent.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http://eiendomnorge.no/vekst-i-utleieprisene-i-andre-kvartal/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C8E9F6A-91E8-44BB-B02E-09CAB110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86" y="2838008"/>
            <a:ext cx="2867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Færre unge kjøper bolig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Unge i Norge flytter hjemmefra tidligere enn i andre europeiske land og eier i større grad egen bolig. </a:t>
            </a:r>
          </a:p>
          <a:p>
            <a:r>
              <a:rPr lang="nb-NO" sz="1600" dirty="0"/>
              <a:t>Like fullt har andelen unge eiere sunket etter finanskrisen. </a:t>
            </a:r>
          </a:p>
          <a:p>
            <a:r>
              <a:rPr lang="nb-NO" sz="1600" dirty="0"/>
              <a:t>Det er tydeligst for dem som jobber deltid, har lave inntekter og bor i de største byene.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https://www.ssb.no/bygg-bolig-og-eiendom/artikler-og-publikasjoner/faerre-unge-kjoper-bolig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82B674A-827A-4FD8-9F7B-F425998A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Boligsalget økte med 3 prosent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13.08.19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I alt ble det omsatt 31 100 boliger i fritt salg i 2. kvartal 2019, en økning på 3 prosent fra samme kvartal i 2018. </a:t>
            </a:r>
          </a:p>
          <a:p>
            <a:r>
              <a:rPr lang="nb-NO" sz="1600" dirty="0"/>
              <a:t>Boliger i borettslag hadde en vekst på 4 prosent, mens selveierboliger økte med 2 prosent.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https://www.ssb.no/bygg-bolig-og-eiendom/artikler-og-publikasjoner/boligsalget-okte-med-3-prosent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54B71A-B5D0-44B8-B1AD-2D0C7D34E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totale </a:t>
            </a:r>
            <a:r>
              <a:rPr lang="nb-NO" dirty="0" err="1"/>
              <a:t>nyboligsalget</a:t>
            </a:r>
            <a:r>
              <a:rPr lang="nb-NO" dirty="0"/>
              <a:t> hittil i år 2 % under fjoråret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16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1600" dirty="0"/>
              <a:t>Salget av nye eneboliger har en nedgang på 13 % i første halvår 2019 sammenlignet med først halvår i fjor. </a:t>
            </a:r>
          </a:p>
          <a:p>
            <a:r>
              <a:rPr lang="nb-NO" sz="1600" dirty="0"/>
              <a:t>Det er en tydelig trend over flere år at eneboligsalget nå faller, fortsetter han.</a:t>
            </a:r>
          </a:p>
          <a:p>
            <a:r>
              <a:rPr lang="nb-NO" sz="1600" dirty="0"/>
              <a:t>Igangsettingen av boliger hittil i år ligger 11 % bak fjoråret.</a:t>
            </a:r>
          </a:p>
          <a:p>
            <a:r>
              <a:rPr lang="nb-NO" sz="1600" dirty="0"/>
              <a:t>De siste 12 månedene er det solgt 27 158 boliger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https://www.boligprodusentene.no/artikkelarkiv/salget-av-enebolig-faller/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418EA8-6106-4354-B062-466C608D2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41" y="3503885"/>
            <a:ext cx="31908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Nyboligsalget</a:t>
            </a:r>
            <a:r>
              <a:rPr lang="nb-NO" b="1" dirty="0"/>
              <a:t> i OBOS opp 12 prosent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17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19.08.19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OBOS-konsernet solgte 1893 nye boliger i Sverige og Norge første halvår i år. </a:t>
            </a:r>
          </a:p>
          <a:p>
            <a:r>
              <a:rPr lang="nb-NO" sz="1600" dirty="0"/>
              <a:t>Det er en økning på 12 prosent sammenlignet med første halvår i fjor.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https://www.ntbinfo.no/pressemelding/nyboligsalget-i-obos-opp-12-prosent?publisherId=10510398&amp;releaseId=17869136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0DFAAF9-AE16-49CB-8283-7F18A02A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00" y="3371852"/>
            <a:ext cx="30194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Byggeareal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18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20.08.19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7,6 %</a:t>
            </a:r>
          </a:p>
          <a:p>
            <a:r>
              <a:rPr lang="nb-NO" sz="1600" dirty="0"/>
              <a:t>endring i antall igangsettingstillatelser til boliger fra juni til juli 2019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https://www.ssb.no/bygg-bolig-og-eiendom/statistikker/byggeareal/maaned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40FAE9-5816-4F01-B2BD-C267CF17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Svakt </a:t>
            </a:r>
            <a:r>
              <a:rPr lang="nb-NO" b="1" dirty="0" err="1"/>
              <a:t>nyboligsalg</a:t>
            </a:r>
            <a:r>
              <a:rPr lang="nb-NO" b="1" dirty="0"/>
              <a:t> i Norge i sommer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19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Siden midten av juni er det solgt 1.949 nye boliger. </a:t>
            </a:r>
          </a:p>
          <a:p>
            <a:r>
              <a:rPr lang="nb-NO" sz="1600" dirty="0"/>
              <a:t>Dette er 13 prosent færre enn samme periode i fjor, og 29 prosent færre enn forrige tomånedersperiode. </a:t>
            </a:r>
          </a:p>
          <a:p>
            <a:r>
              <a:rPr lang="nb-NO" sz="1600" dirty="0"/>
              <a:t>Dette er det svakeste sommersalget siden 2014.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http://econnyeboliger.no/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0B64B76-AFE1-4054-86A0-743DD1B3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61" y="2272325"/>
            <a:ext cx="14382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E060789-0ACD-4180-9BBA-4E8BB612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Bygg og anleggsmarkedet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33B4186-2206-42F6-9567-CFE5DBA17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309812"/>
            <a:ext cx="3794125" cy="2525464"/>
          </a:xfrm>
        </p:spPr>
      </p:pic>
    </p:spTree>
    <p:extLst>
      <p:ext uri="{BB962C8B-B14F-4D97-AF65-F5344CB8AC3E}">
        <p14:creationId xmlns:p14="http://schemas.microsoft.com/office/powerpoint/2010/main" val="112927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7168C-5D25-418F-B0AA-95B7F228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Generell økonomi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20</a:t>
            </a:fld>
            <a:endParaRPr lang="nb-NO" noProof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EB061E5-6889-4313-A5D5-1FFA49BFB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505446"/>
            <a:ext cx="3794125" cy="2134195"/>
          </a:xfrm>
        </p:spPr>
      </p:pic>
    </p:spTree>
    <p:extLst>
      <p:ext uri="{BB962C8B-B14F-4D97-AF65-F5344CB8AC3E}">
        <p14:creationId xmlns:p14="http://schemas.microsoft.com/office/powerpoint/2010/main" val="47575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Uendret innenlandsk gjeldsvekst</a:t>
            </a:r>
            <a:br>
              <a:rPr lang="nb-NO" b="1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21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600" dirty="0"/>
              <a:t>Ved utgangen av juni 2019 var publikums innenlandske lånegjeld (K2) 5 903 milliarder kroner.</a:t>
            </a:r>
          </a:p>
          <a:p>
            <a:r>
              <a:rPr lang="nb-NO" sz="1600" dirty="0"/>
              <a:t>Husholdningers tolvmånedersvekst har avtatt og var 5,5 prosent i utgangen av juni, ned 0,1 prosent fra måneden før. Husholdningenes innenlandske lånegjeld var 3 550 milliarder kroner ved utgangen av juni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>
                <a:hlinkClick r:id="rId2"/>
              </a:rPr>
              <a:t>https://www.ssb.no/bank-og-finansmarked/artikler-og-publikasjoner/uendret-innenlandsk-gjeldsvekst--393568</a:t>
            </a:r>
            <a:r>
              <a:rPr lang="nb-NO" sz="160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EF5203-0524-4A03-B294-83BCCCF8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1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Månedsstatistikk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22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07.08.19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Månedlig oppdatert statistikk for aksje-, obligasjons- og derivatmarkedet.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https://www.oslobors.no/Oslo-Boers/Statistikk/Maanedsstatistikk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EE236DB-64CA-4E8D-A573-AA47E1F2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56" y="3139593"/>
            <a:ext cx="20097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3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Solid produksjonsvekst i industrien i 2. kvartal</a:t>
            </a:r>
            <a:br>
              <a:rPr lang="nn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08.08.19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600" dirty="0"/>
              <a:t>Norsk industriproduksjon gjekk opp 1,7 prosent i 2. kvartal samanlikna med 1. kvartal, viser sesongjusterte tal. </a:t>
            </a:r>
          </a:p>
          <a:p>
            <a:r>
              <a:rPr lang="nn-NO" sz="1600" dirty="0"/>
              <a:t>Høg aktivitet i petroleumsretta leverandørindustri bidrog mellom anna til auken.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https://www.ssb.no/energi-og-industri/artikler-og-publikasjoner/solid-produksjonsvekst-i-industrien-i-2.kvartal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062761-B57C-4244-A969-93341940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Noe økt låneetterspørsel fra husholdningene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08.08.19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1600" dirty="0"/>
              <a:t>Etterspørselen etter lån fra husholdningene økte noe i 2. kvartal 2019, mens etterspørselen etter lån fra ikke-finansielle foretak var om lag uendret. Kredittpraksisen overfor både husholdninger og foretak var uendret. Utlånsrentene økte i begge segmenter, i tråd med økte finansieringskostnader. For 3. kvartal venter bankene små endringer i låneetterspørsel, kredittpraksis, lånebetingelser og utlånsmarginer, både for husholdninger og foretak.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https://www.norges-bank.no/aktuelt/nyheter-og-hendelser/Publikasjoner/Norges-Banks-utlansundersokelse/q2_2019-utlansundersokelse/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2D063B-2C5F-42F7-80CA-DF10475A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311" y="3652429"/>
            <a:ext cx="26193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Prisøkning på matvarer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09.08.19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Konsumprisindeksen (KPI) steg 1,9 prosent fra juli 2018 til juli 2019, mens KPI-JAE økte 2,2 prosent i samme periode. Fra juni til juli 2019 gikk KPI opp 0,7 prosent, mens KPI-JAE gikk opp 0,6 prosent.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https://www.ssb.no/priser-og-prisindekser/artikler-og-publikasjoner/prisokning-pa-matvarer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5E263FF-FABC-4BBF-8CAB-99592688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7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Rentene øker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26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Renta på nye boliglån til husholdninger fra banker og kredittforetak økte med 0,09 prosentpoeng fra april til mai 2019 til 2,69.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https://www.ssb.no/bank-og-finansmarked/artikler-og-publikasjoner/rentene-oker--394180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2F21058-ADA6-45ED-A374-8DA1531E7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Færre </a:t>
            </a:r>
            <a:r>
              <a:rPr lang="nb-NO" b="1" dirty="0" err="1"/>
              <a:t>konkursar</a:t>
            </a:r>
            <a:r>
              <a:rPr lang="nb-NO" b="1" dirty="0"/>
              <a:t>, men flere innenfor bygg og anlegg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27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600" dirty="0"/>
              <a:t>Det vart opna 1294 konkursar i 2. kvartal i år. </a:t>
            </a:r>
          </a:p>
          <a:p>
            <a:r>
              <a:rPr lang="nn-NO" sz="1600" dirty="0"/>
              <a:t>Dette er ein nedgang på 5 prosent samanlikna med det same kvartalet i fjor.</a:t>
            </a:r>
          </a:p>
          <a:p>
            <a:r>
              <a:rPr lang="nn-NO" sz="1600" dirty="0"/>
              <a:t>For bedrifter innanfor bygg og anlegg er det en </a:t>
            </a:r>
            <a:r>
              <a:rPr lang="nn-NO" sz="1600" dirty="0" err="1"/>
              <a:t>økning</a:t>
            </a:r>
            <a:r>
              <a:rPr lang="nn-NO" sz="1600" dirty="0"/>
              <a:t> frå i fjor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>
                <a:hlinkClick r:id="rId2"/>
              </a:rPr>
              <a:t>https://www.ssb.no/virksomheter-foretak-og-regnskap/artikler-og-publikasjoner/faerre-konkursar--394102</a:t>
            </a:r>
            <a:r>
              <a:rPr lang="nb-NO" sz="160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AFDC35-185C-495C-B4B3-A12BD80B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Styringsrenten uendret på 1,25 prosent 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28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15.08.19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1600" dirty="0"/>
              <a:t>I </a:t>
            </a:r>
            <a:r>
              <a:rPr lang="nb-NO" sz="1600" dirty="0" err="1">
                <a:hlinkClick r:id="rId2"/>
              </a:rPr>
              <a:t>Pengepolitisk</a:t>
            </a:r>
            <a:r>
              <a:rPr lang="nb-NO" sz="1600" dirty="0">
                <a:hlinkClick r:id="rId2"/>
              </a:rPr>
              <a:t> rapport 2/19</a:t>
            </a:r>
            <a:r>
              <a:rPr lang="nb-NO" sz="1600" dirty="0"/>
              <a:t>, som ble publisert 20. juni, var hovedstyrets vurdering at kapasitetsutnyttingen i norsk økonomi var noe over et normalt nivå. </a:t>
            </a:r>
          </a:p>
          <a:p>
            <a:r>
              <a:rPr lang="nb-NO" sz="1600" dirty="0"/>
              <a:t>Den underliggende prisveksten var litt høyere enn inflasjonsmålet på 2 prosent. Styringsrenten ble hevet med 0,25 prosentenheter til 1,25 prosent. Hovedstyrets vurdering av utsiktene og risikobildet tilsa at styringsrenten mest sannsynlig ville bli satt videre opp i løpet av året.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3"/>
              </a:rPr>
              <a:t>https://www.norges-bank.no/tema/pengepolitikk/Rentemoter/2019/august-2019/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5FF7BCF-1E8B-42CB-8FBE-56C3CE4A8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33" y="3325855"/>
            <a:ext cx="25908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DNB-</a:t>
            </a:r>
            <a:r>
              <a:rPr lang="nb-NO" dirty="0" err="1"/>
              <a:t>market</a:t>
            </a:r>
            <a:r>
              <a:rPr lang="nb-NO" dirty="0"/>
              <a:t> halvårlige rapport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29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/>
              <a:t>Nyheter om en eskalerende handelskrig og svekket global vekst har ført til turbulente markeder i år. De store sentralbankene er i ferd med å gjøre retrett, etter et fjorår preget av faktisk og forsøksvis normalisering av pengepolitikken. Handelsbarrierer og usikkerhet ligger an til å tårne seg videre opp i tiden som kommer. Det vil legge en ytterligere demper på global vekst, og skyve lange renter videre ned fra svært lave nivåer. Relativt solide husholdninger, i kombinasjon med stimulerende </a:t>
            </a:r>
            <a:r>
              <a:rPr lang="nb-NO" dirty="0" err="1"/>
              <a:t>penge-og</a:t>
            </a:r>
            <a:r>
              <a:rPr lang="nb-NO" dirty="0"/>
              <a:t> finanspolitikk, vil trolig hindre at det blir resesjon i de største økonomiene.</a:t>
            </a:r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https://www.dnb.no/portalfront/nedlast/no/markets/analyser-rapporter/norske/okonomiske-utsikter/HR190822.pdf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2D7E56F-762A-46E3-84BD-35C1C2D4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72" y="3553087"/>
            <a:ext cx="10572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Byggeareal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/>
              <a:t>24,1 %</a:t>
            </a:r>
          </a:p>
          <a:p>
            <a:r>
              <a:rPr lang="nb-NO" sz="1600"/>
              <a:t>endring i antall igangsettingstillatelser til boliger fra samme kvartal året før</a:t>
            </a:r>
          </a:p>
          <a:p>
            <a:endParaRPr lang="nb-NO" sz="1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>
                <a:hlinkClick r:id="rId2"/>
              </a:rPr>
              <a:t>https://www.ssb.no/bygg-bolig-og-eiendom/statistikker/byggeareal/kvartal</a:t>
            </a:r>
            <a:r>
              <a:rPr lang="nb-NO" sz="160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152A8A8-531C-4A5E-8993-EFFDBF16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42FA09D-B84F-47F3-A4DE-E0EAE5A8D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0" y="3011041"/>
            <a:ext cx="5020157" cy="14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5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Oppsving for detaljhandelen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30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30.08.19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Omsetningsvolumet til detaljhandelsbedriftene gikk opp med 0,8 prosent fra juni til juli 2019, viser sesongjusterte tall. Dette skjer etter en nedgang på 0,3 prosent fra mai til juni.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https://www.ssb.no/varehandel-og-tjenesteyting/artikler-og-publikasjoner/oppsving-for-detaljhandelen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821717D-E37B-418E-8665-D679A192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72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Svakere innenlandsk gjeldsvekst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31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28.08.19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Nye tall fra kredittindikatorstatistikken viser at tolvmånedersveksten i publikums innenlandske lånegjeld var 5,6 prosent fram til utgangen av juli, ned fra 5,7 prosent måneden før.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https://www.ssb.no/bank-og-finansmarked/artikler-og-publikasjoner/svakere-innenlandsk-gjeldsvekst--395821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A9B5DA5-162B-4609-B3BB-ABF628E2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ED7F596-C659-4960-B189-93409C48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9974AB0-D754-42A4-BA3F-4DC35DA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32</a:t>
            </a:fld>
            <a:endParaRPr lang="en-GB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6FF56F6-F756-440C-9F27-52CA770D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149747"/>
            <a:ext cx="3794125" cy="2845593"/>
          </a:xfrm>
        </p:spPr>
      </p:pic>
    </p:spTree>
    <p:extLst>
      <p:ext uri="{BB962C8B-B14F-4D97-AF65-F5344CB8AC3E}">
        <p14:creationId xmlns:p14="http://schemas.microsoft.com/office/powerpoint/2010/main" val="3536087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Laveste ledighet siden 2008 i 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02.08.19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600" dirty="0"/>
              <a:t>Antallet registrerte helt ledige økte med 600 personer fra juni til juli, ifølge sesongjusterte tall fra NAV. Bruttoledigheten, som i tillegg inkluderer arbeidssøkere som deltar i arbeidsmarkedstiltak, økte med 1 200 personer. </a:t>
            </a:r>
          </a:p>
          <a:p>
            <a:r>
              <a:rPr lang="nb-NO" sz="1600" dirty="0"/>
              <a:t>Arbeidsledigheten i BA var på 2,6 % i industrien 3,0.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https://www.nav.no/no/NAV+og+samfunn/Statistikk/Arbeidssokere+og+stillinger+-+statistikk/Nyheter/%C3%B8kning-i-ledigheten-i-juli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B258925-9744-40AD-BDBF-2E22A411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39" y="3449534"/>
            <a:ext cx="11525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5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Over 58 000 flere jobber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14.08.19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Mellom 2. kvartal 2018 og 2. kvartal 2019 ble det over 58 000 flere jobber.</a:t>
            </a:r>
          </a:p>
          <a:p>
            <a:r>
              <a:rPr lang="nb-NO" sz="1600" dirty="0"/>
              <a:t>I perioden ble det etablert nesten 309 000 nye jobber, mens om lag 251 000 forsvant.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https://www.ssb.no/arbeid-og-lonn/artikler-og-publikasjoner/over-58-000-flere-jobber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05C36F2-169D-4224-AABC-139AE080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5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21.08.19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b="1" dirty="0" err="1"/>
              <a:t>Arbeidsløysa</a:t>
            </a:r>
            <a:r>
              <a:rPr lang="nb-NO" sz="1600" b="1" dirty="0"/>
              <a:t> på 3,6 prosent</a:t>
            </a:r>
          </a:p>
          <a:p>
            <a:r>
              <a:rPr lang="nn-NO" sz="1600" dirty="0"/>
              <a:t>Justert for sesongvariasjonar, utgjorde dei arbeidslause 3,6 prosent av arbeidsstyrken i juni, opp 0,1 prosentpoeng frå mars.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https://www.ssb.no/arbeid-og-lonn/artikler-og-publikasjoner/arbeidsloysa-pa-3-6-prosent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29ED66A-7422-47BE-AB4A-D88C36D0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8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Lågare folketal i 201 kommunar</a:t>
            </a:r>
            <a:br>
              <a:rPr lang="nn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36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20.08.19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600" dirty="0"/>
              <a:t>Ved utgangen av juni budde det 5 345 600 personar i Noreg. I første halvår auka folketalet med 17 400, men berre 208 av landets 422 kommunar tok del i auken. Folketalet gjekk nemleg ned i 201 kommunar i same periode.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https://www.ssb.no/befolkning/artikler-og-publikasjoner/laegre-folketal-i-201-kommunar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06AB1CC-DF5C-493D-9B7E-45D34823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2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Arbeidskraftkostnadsindeks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37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23.08.19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0,2 %</a:t>
            </a:r>
          </a:p>
          <a:p>
            <a:r>
              <a:rPr lang="nb-NO" sz="1600" dirty="0"/>
              <a:t>endring siste kvartal for industri</a:t>
            </a:r>
          </a:p>
          <a:p>
            <a:r>
              <a:rPr lang="nb-NO" sz="1600" dirty="0"/>
              <a:t>0,9 %</a:t>
            </a:r>
          </a:p>
          <a:p>
            <a:r>
              <a:rPr lang="nb-NO" sz="1600" dirty="0"/>
              <a:t>Endring siste kvartal for bygg og anlegg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https://www.ssb.no/arbeid-og-lonn/statistikker/aki/kvartal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F1AC721-95F3-4A09-97B2-F10F0730F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0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586380D-445B-4448-A0D0-5262E936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Resultater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38</a:t>
            </a:fld>
            <a:endParaRPr lang="nb-NO" noProof="0"/>
          </a:p>
        </p:txBody>
      </p:sp>
      <p:pic>
        <p:nvPicPr>
          <p:cNvPr id="1026" name="Picture 2" descr="Image result for økonomi">
            <a:hlinkClick r:id="rId2"/>
            <a:extLst>
              <a:ext uri="{FF2B5EF4-FFF2-40B4-BE49-F238E27FC236}">
                <a16:creationId xmlns:a16="http://schemas.microsoft.com/office/drawing/2014/main" id="{06B7C5D7-8C38-4CA4-9B1F-21A901CC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74" y="1617784"/>
            <a:ext cx="3896463" cy="25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86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F6A0070-4B7F-4AD2-81C0-E0FFE726B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9" y="853087"/>
            <a:ext cx="1924050" cy="695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39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Stygge tap ved et par store anleggsprosjekter er hovedårsaken til at </a:t>
            </a:r>
            <a:r>
              <a:rPr lang="nb-NO" sz="1600" dirty="0" err="1"/>
              <a:t>Implenia</a:t>
            </a:r>
            <a:r>
              <a:rPr lang="nb-NO" sz="1600" dirty="0"/>
              <a:t> Norge gikk med dundrende underskudd i fjor. </a:t>
            </a:r>
          </a:p>
          <a:p>
            <a:r>
              <a:rPr lang="nb-NO" sz="1600" dirty="0"/>
              <a:t>Omsetningen i </a:t>
            </a:r>
            <a:r>
              <a:rPr lang="nb-NO" sz="1600" dirty="0" err="1"/>
              <a:t>Implenia</a:t>
            </a:r>
            <a:r>
              <a:rPr lang="nb-NO" sz="1600" dirty="0"/>
              <a:t> Norge AS har de fire siste årene ligget på over to milliarder kroner, og endte i fjor på 2,354 milliarder kroner.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>
                <a:hlinkClick r:id="rId3"/>
              </a:rPr>
              <a:t>https://www.veier24.no/artikler/implenia-tapte-600-millioner-kroner-pa-entreprenordriften-i-fjor/470612</a:t>
            </a:r>
            <a:r>
              <a:rPr lang="nb-NO" sz="160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0BB5C8B-8C0A-4985-8D80-77D16E05E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94" y="3139593"/>
            <a:ext cx="4212741" cy="10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5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Stor økning i prisen på massevirke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06.08.19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Prisen på massevirke økte med 29 prosent i 2. kvartal 2019. </a:t>
            </a:r>
          </a:p>
          <a:p>
            <a:r>
              <a:rPr lang="nb-NO" sz="1600" dirty="0"/>
              <a:t>Skogeierne fikk 347 kroner per kubikkmeter for massevirke, noe som er 78 kroner mer enn i 2. kvartal 2018.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https://www.ssb.no/jord-skog-jakt-og-fiskeri/artikler-og-publikasjoner</a:t>
            </a:r>
            <a:r>
              <a:rPr lang="nb-NO" sz="1600">
                <a:hlinkClick r:id="rId2"/>
              </a:rPr>
              <a:t>/stor-okning-i-prisen-pa-massevirke</a:t>
            </a:r>
            <a:r>
              <a:rPr lang="nb-NO" sz="1600"/>
              <a:t> </a:t>
            </a:r>
            <a:endParaRPr lang="nb-NO" sz="16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6CFA65B-C428-4BF2-813C-FD416981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3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Selvaag bolig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40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14.08.19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Selvaag Bolig hadde et EBITDA-resultat (IFRS) justert for finanskostnader på 316 millioner kroner for andre kvartal. </a:t>
            </a:r>
          </a:p>
          <a:p>
            <a:r>
              <a:rPr lang="nb-NO" sz="1600" dirty="0"/>
              <a:t>Resultatet er 138 millioner kroner høyere enn for samme periode i fjor og gir en margin på 30,5 prosent.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http://www.selvaagboligasa.no/Norwegian/investorer/default.aspx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90AD625-DF35-4D0D-82DA-AB0D629E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899" y="3194141"/>
            <a:ext cx="38862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6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Veidekke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41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15.08.19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Veidekke omsatte for NOK 10,1 milliarder i andre kvartal, og resultatet før skatt var NOK 451 millioner. </a:t>
            </a:r>
          </a:p>
          <a:p>
            <a:r>
              <a:rPr lang="nb-NO" sz="1600" dirty="0"/>
              <a:t>Veidekkes entreprenørvirksomhet fikk nye ordrer til en verdi av NOK 8,7 milliarder i kvartalet og hadde per 30. juni ordrereserver på NOK 35,3 milliarder.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http://veidekke.no/om-oss/nyheter-og-media/pressemeldinger/article31255.ece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F3F6ACA-63D6-42B2-A51D-A25037A0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93" y="3030253"/>
            <a:ext cx="12668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95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Thon Eiendom 2.kv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42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16.08.19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1600" dirty="0"/>
              <a:t>Omsetningen for sentre Thon forvalter for andre endte på 4,82 milliarder kroner i første halvår, ned fra 5,79 milliarder i første halvår 2017.</a:t>
            </a:r>
          </a:p>
          <a:p>
            <a:r>
              <a:rPr lang="nb-NO" sz="1600" dirty="0"/>
              <a:t>Butikkomsetningen for Thons egne sentre var på 22,63 milliarder kroner i første halvår, opp fra 22,18 til samme tid i fjor.</a:t>
            </a:r>
          </a:p>
          <a:p>
            <a:r>
              <a:rPr lang="nb-NO" sz="1600" dirty="0"/>
              <a:t>Resultat før skatt endte på 628 millioner kroner, mot 1,4 milliarder i første halvår i fjor. Deler av fallet skyldes verdijusteringene på kjøpesentereiendom, og fastrenteavtaler.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https://thoneiendom.no/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3A304A-891E-412C-B5E2-CB422A8C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242" y="2983428"/>
            <a:ext cx="9334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9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20.08.19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Omsetningen var på nesten 1,7 milliarder kroner i andre kvartal isolert, og 2,9 milliarder kroner for årets seks første måneder. </a:t>
            </a:r>
          </a:p>
          <a:p>
            <a:r>
              <a:rPr lang="nb-NO" dirty="0"/>
              <a:t>Det er en dobling fra fjoråret for begge perioder, hovedsakelig som følge av oppkjøp. </a:t>
            </a:r>
          </a:p>
          <a:p>
            <a:r>
              <a:rPr lang="nb-NO" dirty="0"/>
              <a:t>Ordreinngangen på 3,4 milliarder kroner i kvartalet er den høyeste noensinne og ga en ordrebok på nær åtte milliarder kroner for NRC Group ved utgangen av juni.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https://nrcgroup.com/investor/les/?article=aHR0cHM6Ly9wdWJsaXNoLm5lLmNpc2lvbi5jb20vdjIuMC9SZWxlYXNlL0dldERldGFpbC81NzQ2ODNCOEU0QTU3Q0Y3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50748C-3792-401C-ABE6-0A9D695C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86" y="3602190"/>
            <a:ext cx="24860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AF-Gruppen 2.kv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23.08.19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600" dirty="0"/>
              <a:t>AF Gruppen (AFG) leverer sterk vekst og gode resultater for 2. kvartal 2019. Omsetningen økte med 25 prosent til MNOK 5 863 i kvartalet, mens resultatet før skatt økte med 42 prosent til MNOK 363. </a:t>
            </a:r>
          </a:p>
          <a:p>
            <a:r>
              <a:rPr lang="nb-NO" sz="1600" dirty="0"/>
              <a:t>AF Gruppens omsetning var MNOK 5 863 (4 692) i 2. kvartal og MNOK 11 077 (8 575) i første halvår. Dette tilsvarer en vekst på henholdsvis 25 % og 29 % sammenlignet med tilsvarende periode i fjor. Resultat før skatt ble MNOK 363 (256) i 2. kvartal og MNOK 590 (450) i 1. halvår. Dette ga en resultatmargin på 6,2 % (5,5 %) i 2. kvartal og 5,3 % (5,3 %) i 1. halvår. Samlet ordrereserve var MNOK 23 085 (19 866) ved utgangen av kvartalet. 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https://afgruppen.no/nyheter/2019/08/25-prosent-vekst-og-solid-resultatokning-i-2.-kvartal-2019/</a:t>
            </a:r>
            <a:r>
              <a:rPr lang="nb-NO" sz="1600" dirty="0"/>
              <a:t>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788032-834A-4D43-BFA5-1B4CC4E4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77" y="3066786"/>
            <a:ext cx="1426750" cy="14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Victoria Eiendom – delårsrapporter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23.08.19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 dirty="0"/>
              <a:t>Utleiemarkedet for butikklokaler i sentrale deler av Oslo oppleves som selektivt, men fortsatt attraktivt for de beste lokasjonene. </a:t>
            </a:r>
          </a:p>
          <a:p>
            <a:r>
              <a:rPr lang="nb-NO" dirty="0"/>
              <a:t>Nye handelsmønstre- og plattformer skaper noe usikkerhet, men gir også muligheter, særlig innen lager- og logistikksegmentet.</a:t>
            </a:r>
          </a:p>
          <a:p>
            <a:r>
              <a:rPr lang="nb-NO" dirty="0"/>
              <a:t>Transaksjonsmarkedet i 2018 endte på omtrent kr 90 milliarder. Per 2. kvartal 2019 oppleves det god aktivitet i transaksjonsmarkedet, som estimeres å ende i størrelsesorden kr 80-90 milliarder ved årets slutt.</a:t>
            </a:r>
          </a:p>
          <a:p>
            <a:r>
              <a:rPr lang="nb-NO" dirty="0"/>
              <a:t>Markedet for utleie av boliger i Oslo viser fortsatt en stabil ut-vikling, med en prisvekst per 2. kvartal i underkant av 2 %.Boligprisene i Oslo har flatet noe ut, etter en frisk start på året. Så langt i 2019 er den nominelle prisveksten i Oslo på omkring 5 %.</a:t>
            </a:r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>
                <a:hlinkClick r:id="rId2"/>
              </a:rPr>
              <a:t>https://www.eiendomsspar.no/victoria-eiendom-delarsrapporter/</a:t>
            </a:r>
            <a:r>
              <a:rPr lang="nb-NO" sz="160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36D7CF-C6B9-4E99-8E78-D9015318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99" y="3700641"/>
            <a:ext cx="3581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9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Føretak</a:t>
            </a:r>
            <a:r>
              <a:rPr lang="nb-NO" b="1" dirty="0"/>
              <a:t> 2. </a:t>
            </a:r>
            <a:r>
              <a:rPr lang="nb-NO" b="1" dirty="0" err="1"/>
              <a:t>kv</a:t>
            </a:r>
            <a:r>
              <a:rPr lang="nb-NO" b="1" dirty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08.08.19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Litt færre nye foretak i BA. </a:t>
            </a:r>
          </a:p>
          <a:p>
            <a:r>
              <a:rPr lang="nb-NO" sz="1600" dirty="0"/>
              <a:t>1941 nye 2.kv 2018 </a:t>
            </a:r>
          </a:p>
          <a:p>
            <a:r>
              <a:rPr lang="nb-NO" sz="1600" dirty="0"/>
              <a:t>1894 nye 2.kv 2019</a:t>
            </a:r>
          </a:p>
          <a:p>
            <a:r>
              <a:rPr lang="nb-NO" sz="1600" dirty="0"/>
              <a:t>Litt færre nye foretak i Industrien</a:t>
            </a:r>
          </a:p>
          <a:p>
            <a:r>
              <a:rPr lang="nb-NO" sz="1600" dirty="0"/>
              <a:t>403 nye 2. </a:t>
            </a:r>
            <a:r>
              <a:rPr lang="nb-NO" sz="1600" dirty="0" err="1"/>
              <a:t>kv</a:t>
            </a:r>
            <a:r>
              <a:rPr lang="nb-NO" sz="1600" dirty="0"/>
              <a:t> 2018</a:t>
            </a:r>
          </a:p>
          <a:p>
            <a:r>
              <a:rPr lang="nb-NO" sz="1600" dirty="0"/>
              <a:t>392 nye 2. </a:t>
            </a:r>
            <a:r>
              <a:rPr lang="nb-NO" sz="1600" dirty="0" err="1"/>
              <a:t>kv</a:t>
            </a:r>
            <a:r>
              <a:rPr lang="nb-NO" sz="1600" dirty="0"/>
              <a:t>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https://www.ssb.no/virksomheter-foretak-og-regnskap/statistikker/foretak/kvartalsvis-nye-foretak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E43FAE4-D63D-48A1-87F5-9949097E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0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Vekst igjen i bygge- og anleggsaktiviteten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6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14.08.19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Produksjonen i bygge- og anleggsvirksomheten økte igjen i 2. kvartal 2019 etter en liten nedgang i 1. kvartal 2019. </a:t>
            </a:r>
          </a:p>
          <a:p>
            <a:r>
              <a:rPr lang="nb-NO" sz="1600" dirty="0"/>
              <a:t>Sesongjusterte tall viser en oppgang på 2 prosent fra forrige kvartal.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https://www.ssb.no/bygg-bolig-og-eiendom/artikler-og-publikasjoner/vekst-igjen-i-bygge-og-anleggsaktiviteten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B216D9-8AC5-4DBF-B8FD-37887310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Byggjekostnadsindeks</a:t>
            </a:r>
            <a:r>
              <a:rPr lang="nb-NO" b="1" dirty="0"/>
              <a:t> for </a:t>
            </a:r>
            <a:r>
              <a:rPr lang="nb-NO" b="1" dirty="0" err="1"/>
              <a:t>bustader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7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16.08.19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600" dirty="0"/>
              <a:t>2,6 %</a:t>
            </a:r>
          </a:p>
          <a:p>
            <a:r>
              <a:rPr lang="nn-NO" sz="1600" dirty="0"/>
              <a:t>bustader i alt, auke frå førre år i byggjekostnadsindeks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https://www.ssb.no/priser-og-prisindekser/statistikker/bkibol/maaned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B71F15D-039E-4154-B759-959413D8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Svak nedgang hos industrien i sommer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8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16.08.19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Det innenlandske salget av byggevarer fra industrien i juni 2019 endte ned med 8,8 % sett i forhold til i 2018, mens det var opp 7,5 % i juli.</a:t>
            </a:r>
          </a:p>
          <a:p>
            <a:r>
              <a:rPr lang="nb-NO" sz="1600" dirty="0"/>
              <a:t>I juni var det én salgsdag mindre enn i 2018, mens det i juli var én salgsdag mer. Totalt for begge månedene var det en nedgang på 2%.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Se hele statistikken her.</a:t>
            </a:r>
            <a:endParaRPr lang="nb-NO" sz="1600" dirty="0"/>
          </a:p>
          <a:p>
            <a:endParaRPr lang="nb-NO" sz="1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29E1CC7-2B1A-4A3F-B656-5E53FA61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50" y="3311640"/>
            <a:ext cx="20478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7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/>
              <a:t>Byggjekostnadsindeks for røyrleggjararbeid i kontor- og forretningsbygg</a:t>
            </a:r>
            <a:br>
              <a:rPr lang="nn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9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august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19.08.19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600" dirty="0"/>
              <a:t>3,0 %</a:t>
            </a:r>
          </a:p>
          <a:p>
            <a:r>
              <a:rPr lang="nn-NO" sz="1600" dirty="0"/>
              <a:t>auke frå førre år i byggjekostnadsindeks for røyrleggjararbeid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https://www.ssb.no/priser-og-prisindekser/statistikker/bkiror/maaned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8B62564-0DB6-4EB5-BA3C-D3D85F79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61" y="3372915"/>
            <a:ext cx="2962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NL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32549F"/>
      </a:accent1>
      <a:accent2>
        <a:srgbClr val="D25F2A"/>
      </a:accent2>
      <a:accent3>
        <a:srgbClr val="539ECC"/>
      </a:accent3>
      <a:accent4>
        <a:srgbClr val="F4C017"/>
      </a:accent4>
      <a:accent5>
        <a:srgbClr val="A2DDD1"/>
      </a:accent5>
      <a:accent6>
        <a:srgbClr val="2B7981"/>
      </a:accent6>
      <a:hlink>
        <a:srgbClr val="0563C1"/>
      </a:hlink>
      <a:folHlink>
        <a:srgbClr val="954F72"/>
      </a:folHlink>
    </a:clrScheme>
    <a:fontScheme name="NH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17" id="{A52A0E69-FEA8-4608-BC4E-64F54BA3B958}" vid="{527883D0-90FE-4528-B64F-B23E42D42A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0D9BE5D1D38448CC288FCF1B2985F" ma:contentTypeVersion="10" ma:contentTypeDescription="Create a new document." ma:contentTypeScope="" ma:versionID="fbd184023737b6fb5c9f8d0b03783fa7">
  <xsd:schema xmlns:xsd="http://www.w3.org/2001/XMLSchema" xmlns:xs="http://www.w3.org/2001/XMLSchema" xmlns:p="http://schemas.microsoft.com/office/2006/metadata/properties" xmlns:ns3="a135f767-9bcf-4763-b705-f0fd29c65645" xmlns:ns4="0b9213fe-79ea-41e1-89aa-b06d51972335" targetNamespace="http://schemas.microsoft.com/office/2006/metadata/properties" ma:root="true" ma:fieldsID="b48f20a507818f87d18e4177fa1cbff0" ns3:_="" ns4:_="">
    <xsd:import namespace="a135f767-9bcf-4763-b705-f0fd29c65645"/>
    <xsd:import namespace="0b9213fe-79ea-41e1-89aa-b06d519723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5f767-9bcf-4763-b705-f0fd29c65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213fe-79ea-41e1-89aa-b06d519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208324E1-1AA1-48FB-90A8-13FE219D78DE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b9213fe-79ea-41e1-89aa-b06d51972335"/>
    <ds:schemaRef ds:uri="a135f767-9bcf-4763-b705-f0fd29c656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D8172B-D16E-409E-B135-5601C3059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5f767-9bcf-4763-b705-f0fd29c65645"/>
    <ds:schemaRef ds:uri="0b9213fe-79ea-41e1-89aa-b06d5197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4E52B-21D5-4C2C-8219-99B4EFC108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5B8C7AD-090B-4AB9-BFC3-E11896F8A48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2586</Words>
  <Application>Microsoft Office PowerPoint</Application>
  <PresentationFormat>Egendefinert</PresentationFormat>
  <Paragraphs>293</Paragraphs>
  <Slides>45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50" baseType="lpstr">
      <vt:lpstr>Arial</vt:lpstr>
      <vt:lpstr>Calibri</vt:lpstr>
      <vt:lpstr>Segoe UI</vt:lpstr>
      <vt:lpstr>Segoe UI Semibold</vt:lpstr>
      <vt:lpstr>Office-tema</vt:lpstr>
      <vt:lpstr>Markedstall for byggenæringen august 2019</vt:lpstr>
      <vt:lpstr>Bygg og anleggsmarkedet</vt:lpstr>
      <vt:lpstr>Byggeareal</vt:lpstr>
      <vt:lpstr>Stor økning i prisen på massevirke </vt:lpstr>
      <vt:lpstr>Føretak 2. kv.</vt:lpstr>
      <vt:lpstr>Vekst igjen i bygge- og anleggsaktiviteten </vt:lpstr>
      <vt:lpstr>Byggjekostnadsindeks for bustader </vt:lpstr>
      <vt:lpstr>Svak nedgang hos industrien i sommer </vt:lpstr>
      <vt:lpstr>Byggjekostnadsindeks for røyrleggjararbeid i kontor- og forretningsbygg </vt:lpstr>
      <vt:lpstr>Boligmarkedet</vt:lpstr>
      <vt:lpstr>Boligpriser - OBOS</vt:lpstr>
      <vt:lpstr>Nedgang i boligprisene i juli </vt:lpstr>
      <vt:lpstr>Vekst i utleieprisene i andre kvartal </vt:lpstr>
      <vt:lpstr>Færre unge kjøper bolig </vt:lpstr>
      <vt:lpstr>Boligsalget økte med 3 prosent </vt:lpstr>
      <vt:lpstr>Det totale nyboligsalget hittil i år 2 % under fjoråret</vt:lpstr>
      <vt:lpstr>Nyboligsalget i OBOS opp 12 prosent </vt:lpstr>
      <vt:lpstr>Byggeareal</vt:lpstr>
      <vt:lpstr>Svakt nyboligsalg i Norge i sommer </vt:lpstr>
      <vt:lpstr>Generell økonomi</vt:lpstr>
      <vt:lpstr>Uendret innenlandsk gjeldsvekst </vt:lpstr>
      <vt:lpstr>Månedsstatistikk</vt:lpstr>
      <vt:lpstr>Solid produksjonsvekst i industrien i 2. kvartal </vt:lpstr>
      <vt:lpstr>Noe økt låneetterspørsel fra husholdningene </vt:lpstr>
      <vt:lpstr>Prisøkning på matvarer </vt:lpstr>
      <vt:lpstr>Rentene øker </vt:lpstr>
      <vt:lpstr>Færre konkursar, men flere innenfor bygg og anlegg </vt:lpstr>
      <vt:lpstr>Styringsrenten uendret på 1,25 prosent  </vt:lpstr>
      <vt:lpstr>DNB-market halvårlige rapport</vt:lpstr>
      <vt:lpstr>Oppsving for detaljhandelen </vt:lpstr>
      <vt:lpstr>Svakere innenlandsk gjeldsvekst </vt:lpstr>
      <vt:lpstr>Arbeidsmarkedet</vt:lpstr>
      <vt:lpstr>Laveste ledighet siden 2008 i BA</vt:lpstr>
      <vt:lpstr>Over 58 000 flere jobber </vt:lpstr>
      <vt:lpstr>AKU</vt:lpstr>
      <vt:lpstr>Lågare folketal i 201 kommunar </vt:lpstr>
      <vt:lpstr>Arbeidskraftkostnadsindeks</vt:lpstr>
      <vt:lpstr>Resultater</vt:lpstr>
      <vt:lpstr>PowerPoint-presentasjon</vt:lpstr>
      <vt:lpstr>Selvaag bolig</vt:lpstr>
      <vt:lpstr>Veidekke</vt:lpstr>
      <vt:lpstr>Thon Eiendom 2.kv</vt:lpstr>
      <vt:lpstr>NRC</vt:lpstr>
      <vt:lpstr>AF-Gruppen 2.kv</vt:lpstr>
      <vt:lpstr>Victoria Eiendom – delårsrapporter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Markedstall for byggenæringen Februar 2018</dc:title>
  <dc:creator/>
  <cp:lastModifiedBy>Siri Stang</cp:lastModifiedBy>
  <cp:revision>1</cp:revision>
  <dcterms:modified xsi:type="dcterms:W3CDTF">2019-09-05T09:42:16Z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0x0101005340D9BE5D1D38448CC288FCF1B2985F</vt:lpwstr>
  </property>
  <property fmtid="{D5CDD505-2E9C-101B-9397-08002B2CF9AE}" pid="3" name="TaxKeyword">
    <vt:lpwstr/>
  </property>
  <property fmtid="{D5CDD505-2E9C-101B-9397-08002B2CF9AE}" pid="4" name="NhoMmdCaseWorker">
    <vt:lpwstr>225;#Erik Lundeby|16e29d7e-444a-479a-8476-b41f8d12af06</vt:lpwstr>
  </property>
  <property fmtid="{D5CDD505-2E9C-101B-9397-08002B2CF9AE}" pid="5" name="NHO_OrganisationUnit">
    <vt:lpwstr>1252;#Område Kommunikasjon og Region|b0d9c1f9-5ad6-4db3-8008-1c5534f76e32</vt:lpwstr>
  </property>
  <property fmtid="{D5CDD505-2E9C-101B-9397-08002B2CF9AE}" pid="6" name="_dlc_DocIdItemGuid">
    <vt:lpwstr>fd2d2d47-7cc6-4239-a594-a7720396f1f9</vt:lpwstr>
  </property>
</Properties>
</file>