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handoutMasterIdLst>
    <p:handoutMasterId r:id="rId11"/>
  </p:handoutMasterIdLst>
  <p:sldIdLst>
    <p:sldId id="262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3561"/>
    <a:srgbClr val="19325E"/>
    <a:srgbClr val="001B4A"/>
    <a:srgbClr val="001848"/>
    <a:srgbClr val="011D4E"/>
    <a:srgbClr val="60718E"/>
    <a:srgbClr val="7E8BA3"/>
    <a:srgbClr val="8397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426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76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handoutMaster" Target="handoutMasters/handoutMaster1.xml"/><Relationship Id="rId5" Type="http://schemas.openxmlformats.org/officeDocument/2006/relationships/customXml" Target="../customXml/item5.xml"/><Relationship Id="rId15" Type="http://schemas.openxmlformats.org/officeDocument/2006/relationships/tableStyles" Target="tableStyle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1C5E54-00B2-4F8F-BB5E-7C974AF17DAB}" type="datetimeFigureOut">
              <a:rPr lang="nb-NO" smtClean="0"/>
              <a:t>14.06.2016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F7960-90B8-4602-821D-29F0948418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558015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4597768"/>
            <a:ext cx="9144000" cy="667010"/>
          </a:xfrm>
        </p:spPr>
        <p:txBody>
          <a:bodyPr anchor="b">
            <a:normAutofit/>
          </a:bodyPr>
          <a:lstStyle>
            <a:lvl1pPr algn="ctr">
              <a:defRPr sz="3600" b="1">
                <a:solidFill>
                  <a:srgbClr val="00184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5331085"/>
            <a:ext cx="9144000" cy="479511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1B4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pic>
        <p:nvPicPr>
          <p:cNvPr id="8" name="Plassholder for innhold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0466" y="6013428"/>
            <a:ext cx="2293111" cy="844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893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1">
                <a:solidFill>
                  <a:srgbClr val="1932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B356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solidFill>
                  <a:srgbClr val="1B356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solidFill>
                  <a:srgbClr val="1B356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solidFill>
                  <a:srgbClr val="1B356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solidFill>
                  <a:srgbClr val="1B356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D362FEFA-680B-429D-AB29-9C866B3BC966}" type="datetimeFigureOut">
              <a:rPr lang="nb-NO" smtClean="0"/>
              <a:pPr/>
              <a:t>14.06.2016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742402" y="6356350"/>
            <a:ext cx="2743200" cy="365125"/>
          </a:xfrm>
        </p:spPr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DF14DEEF-B02E-4DE9-AEC3-6BBD0AC8ABA4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7" name="Plassholder for innhold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2491" y="6116626"/>
            <a:ext cx="2293111" cy="844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438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>
                <a:solidFill>
                  <a:srgbClr val="1932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1932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solidFill>
                  <a:srgbClr val="1932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solidFill>
                  <a:srgbClr val="1932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solidFill>
                  <a:srgbClr val="1932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solidFill>
                  <a:srgbClr val="1932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1932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solidFill>
                  <a:srgbClr val="1932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solidFill>
                  <a:srgbClr val="1932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solidFill>
                  <a:srgbClr val="1932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solidFill>
                  <a:srgbClr val="1932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FEFA-680B-429D-AB29-9C866B3BC966}" type="datetimeFigureOut">
              <a:rPr lang="nb-NO" smtClean="0"/>
              <a:t>14.06.2016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DEEF-B02E-4DE9-AEC3-6BBD0AC8ABA4}" type="slidenum">
              <a:rPr lang="nb-NO" smtClean="0"/>
              <a:t>‹#›</a:t>
            </a:fld>
            <a:endParaRPr lang="nb-NO"/>
          </a:p>
        </p:txBody>
      </p:sp>
      <p:pic>
        <p:nvPicPr>
          <p:cNvPr id="8" name="Plassholder for innhold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2491" y="6116626"/>
            <a:ext cx="2293111" cy="844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90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1B356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FEFA-680B-429D-AB29-9C866B3BC966}" type="datetimeFigureOut">
              <a:rPr lang="nb-NO" smtClean="0"/>
              <a:t>14.06.2016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DEEF-B02E-4DE9-AEC3-6BBD0AC8ABA4}" type="slidenum">
              <a:rPr lang="nb-NO" smtClean="0"/>
              <a:t>‹#›</a:t>
            </a:fld>
            <a:endParaRPr lang="nb-NO"/>
          </a:p>
        </p:txBody>
      </p:sp>
      <p:pic>
        <p:nvPicPr>
          <p:cNvPr id="6" name="Plassholder for innhold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0466" y="6013428"/>
            <a:ext cx="2293111" cy="844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356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D362FEFA-680B-429D-AB29-9C866B3BC966}" type="datetimeFigureOut">
              <a:rPr lang="nb-NO" smtClean="0"/>
              <a:pPr/>
              <a:t>14.06.2016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DEEF-B02E-4DE9-AEC3-6BBD0AC8ABA4}" type="slidenum">
              <a:rPr lang="nb-NO" smtClean="0"/>
              <a:t>‹#›</a:t>
            </a:fld>
            <a:endParaRPr lang="nb-NO" dirty="0"/>
          </a:p>
        </p:txBody>
      </p:sp>
      <p:pic>
        <p:nvPicPr>
          <p:cNvPr id="5" name="Plassholder for innhold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0466" y="6013428"/>
            <a:ext cx="2293111" cy="844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723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FEFA-680B-429D-AB29-9C866B3BC966}" type="datetimeFigureOut">
              <a:rPr lang="nb-NO" smtClean="0"/>
              <a:t>14.06.2016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DEEF-B02E-4DE9-AEC3-6BBD0AC8ABA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44268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D362FEFA-680B-429D-AB29-9C866B3BC966}" type="datetimeFigureOut">
              <a:rPr lang="nb-NO" smtClean="0"/>
              <a:pPr/>
              <a:t>14.06.2016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DF14DEEF-B02E-4DE9-AEC3-6BBD0AC8ABA4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96277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2FEFA-680B-429D-AB29-9C866B3BC966}" type="datetimeFigureOut">
              <a:rPr lang="nb-NO" smtClean="0"/>
              <a:t>14.06.2016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4DEEF-B02E-4DE9-AEC3-6BBD0AC8ABA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13308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  <p:sldLayoutId id="2147483656" r:id="rId6"/>
    <p:sldLayoutId id="214748365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jpeg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HMS Charteret – referat fra arbeidsmøte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75165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7BCCD-144D-2C4B-89B7-8228F37C6C06}" type="slidenum">
              <a:rPr lang="nb-NO" smtClean="0"/>
              <a:t>2</a:t>
            </a:fld>
            <a:endParaRPr lang="nb-NO"/>
          </a:p>
        </p:txBody>
      </p: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9377141"/>
              </p:ext>
            </p:extLst>
          </p:nvPr>
        </p:nvGraphicFramePr>
        <p:xfrm>
          <a:off x="1656349" y="479582"/>
          <a:ext cx="5302157" cy="598200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629796"/>
                <a:gridCol w="2095601"/>
                <a:gridCol w="866869"/>
                <a:gridCol w="795491"/>
                <a:gridCol w="914400"/>
              </a:tblGrid>
              <a:tr h="268660">
                <a:tc gridSpan="5">
                  <a:txBody>
                    <a:bodyPr/>
                    <a:lstStyle/>
                    <a:p>
                      <a:pPr algn="ctr"/>
                      <a:r>
                        <a:rPr lang="nb-NO" sz="1400" dirty="0" smtClean="0"/>
                        <a:t>Møtereferat, handlingsplan</a:t>
                      </a:r>
                      <a:endParaRPr lang="nb-NO" sz="1400" b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</a:tr>
              <a:tr h="564187">
                <a:tc>
                  <a:txBody>
                    <a:bodyPr/>
                    <a:lstStyle/>
                    <a:p>
                      <a:r>
                        <a:rPr lang="nb-NO" sz="1200" dirty="0" smtClean="0"/>
                        <a:t>Sak:</a:t>
                      </a:r>
                      <a:endParaRPr lang="nb-NO" sz="12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nb-NO" sz="1200" dirty="0" smtClean="0"/>
                        <a:t>Som kjent har virksomheten besluttet å slutte seg til bygg- og anleggsnæringens HMS-charter.</a:t>
                      </a:r>
                      <a:r>
                        <a:rPr lang="nb-NO" sz="1200" baseline="0" dirty="0" smtClean="0"/>
                        <a:t> For å finne gode tiltak og forstå hva dette betyr for oss, inviteres dere til et arbeidsmøte for å delta i dette.</a:t>
                      </a:r>
                      <a:endParaRPr lang="nb-NO" sz="12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</a:tr>
              <a:tr h="402991">
                <a:tc>
                  <a:txBody>
                    <a:bodyPr/>
                    <a:lstStyle/>
                    <a:p>
                      <a:r>
                        <a:rPr lang="nb-NO" sz="1200" dirty="0" smtClean="0"/>
                        <a:t>Til:</a:t>
                      </a:r>
                      <a:endParaRPr lang="nb-NO" sz="12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nb-NO" sz="1200" dirty="0" smtClean="0"/>
                        <a:t>(ledere, prosjektleder, anleggsleder, fagforening, HMS-personer,</a:t>
                      </a:r>
                      <a:r>
                        <a:rPr lang="nb-NO" sz="1200" baseline="0" dirty="0" smtClean="0"/>
                        <a:t> AMU, verneombud – fyll inn)</a:t>
                      </a:r>
                      <a:endParaRPr lang="nb-NO" sz="12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nb-NO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</a:tr>
              <a:tr h="324000">
                <a:tc>
                  <a:txBody>
                    <a:bodyPr/>
                    <a:lstStyle/>
                    <a:p>
                      <a:r>
                        <a:rPr lang="nb-NO" sz="1200" dirty="0" smtClean="0"/>
                        <a:t>Dato:</a:t>
                      </a:r>
                      <a:endParaRPr lang="nb-NO" sz="1200" dirty="0"/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dirty="0" smtClean="0"/>
                        <a:t>Sted:</a:t>
                      </a:r>
                      <a:endParaRPr lang="nb-NO" sz="1200" dirty="0"/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nb-NO" sz="1200" dirty="0"/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</a:tr>
              <a:tr h="324000">
                <a:tc>
                  <a:txBody>
                    <a:bodyPr/>
                    <a:lstStyle/>
                    <a:p>
                      <a:r>
                        <a:rPr lang="nb-NO" sz="1200" dirty="0" smtClean="0"/>
                        <a:t>Kl:</a:t>
                      </a:r>
                      <a:endParaRPr lang="nb-NO" sz="1200" dirty="0"/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dirty="0" smtClean="0"/>
                        <a:t>Varighet:</a:t>
                      </a:r>
                      <a:endParaRPr lang="nb-NO" sz="1200" dirty="0"/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nb-NO" sz="1200" dirty="0" smtClean="0"/>
                        <a:t>4 timer</a:t>
                      </a:r>
                      <a:endParaRPr lang="nb-NO" sz="1200" dirty="0"/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</a:tr>
              <a:tr h="241794">
                <a:tc gridSpan="5">
                  <a:txBody>
                    <a:bodyPr/>
                    <a:lstStyle/>
                    <a:p>
                      <a:pPr algn="ctr"/>
                      <a:r>
                        <a:rPr lang="nb-NO" sz="1200" dirty="0" smtClean="0"/>
                        <a:t>Agenda/dagsorden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nb-NO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</a:tr>
              <a:tr h="241794">
                <a:tc>
                  <a:txBody>
                    <a:bodyPr/>
                    <a:lstStyle/>
                    <a:p>
                      <a:r>
                        <a:rPr lang="nb-NO" sz="1200" dirty="0" err="1" smtClean="0"/>
                        <a:t>Nr</a:t>
                      </a:r>
                      <a:endParaRPr lang="nb-NO" sz="12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nb-NO" sz="1200" dirty="0" smtClean="0"/>
                        <a:t>Punkt</a:t>
                      </a:r>
                      <a:endParaRPr lang="nb-NO" sz="12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nb-NO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nb-NO" sz="1200" dirty="0" smtClean="0"/>
                        <a:t>Ansvar</a:t>
                      </a:r>
                      <a:endParaRPr lang="nb-NO" sz="12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1794">
                <a:tc>
                  <a:txBody>
                    <a:bodyPr/>
                    <a:lstStyle/>
                    <a:p>
                      <a:r>
                        <a:rPr lang="nb-NO" sz="1200" dirty="0" smtClean="0"/>
                        <a:t>1</a:t>
                      </a:r>
                      <a:endParaRPr lang="nb-NO" sz="1200" dirty="0"/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200" dirty="0" smtClean="0"/>
                        <a:t>Hensikt med møtet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 smtClean="0"/>
                        <a:t>Daglig leder</a:t>
                      </a:r>
                      <a:endParaRPr lang="nb-NO" sz="1200" dirty="0"/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1794">
                <a:tc>
                  <a:txBody>
                    <a:bodyPr/>
                    <a:lstStyle/>
                    <a:p>
                      <a:r>
                        <a:rPr lang="nb-NO" sz="1200" dirty="0" smtClean="0"/>
                        <a:t>2</a:t>
                      </a:r>
                      <a:endParaRPr lang="nb-NO" sz="1200" dirty="0"/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200" dirty="0" smtClean="0"/>
                        <a:t>Ledelsens beslutning og vilje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 smtClean="0"/>
                        <a:t>Daglig leder</a:t>
                      </a: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1794">
                <a:tc>
                  <a:txBody>
                    <a:bodyPr/>
                    <a:lstStyle/>
                    <a:p>
                      <a:r>
                        <a:rPr lang="nb-NO" sz="1200" dirty="0" smtClean="0"/>
                        <a:t>3</a:t>
                      </a:r>
                      <a:endParaRPr lang="nb-NO" sz="1200" dirty="0"/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200" dirty="0" smtClean="0"/>
                        <a:t>HMS-charteret, hva er det, hva</a:t>
                      </a:r>
                      <a:r>
                        <a:rPr lang="nb-NO" sz="1200" baseline="0" dirty="0" smtClean="0"/>
                        <a:t> har vi forpliktet oss til</a:t>
                      </a:r>
                      <a:endParaRPr lang="nb-NO" sz="1200" dirty="0" smtClean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 smtClean="0"/>
                        <a:t>HMS</a:t>
                      </a:r>
                      <a:endParaRPr lang="nb-NO" sz="1200" dirty="0"/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1794">
                <a:tc>
                  <a:txBody>
                    <a:bodyPr/>
                    <a:lstStyle/>
                    <a:p>
                      <a:r>
                        <a:rPr lang="nb-NO" sz="1200" dirty="0" smtClean="0"/>
                        <a:t>4</a:t>
                      </a:r>
                      <a:endParaRPr lang="nb-NO" sz="1200" dirty="0"/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200" dirty="0" smtClean="0"/>
                        <a:t>HMS-resultatene våre, status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 smtClean="0"/>
                        <a:t>HMS</a:t>
                      </a:r>
                      <a:endParaRPr lang="nb-NO" sz="1200" dirty="0"/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531365">
                <a:tc>
                  <a:txBody>
                    <a:bodyPr/>
                    <a:lstStyle/>
                    <a:p>
                      <a:r>
                        <a:rPr lang="nb-NO" sz="1200" dirty="0" smtClean="0"/>
                        <a:t>5</a:t>
                      </a:r>
                      <a:endParaRPr lang="nb-NO" sz="1200" dirty="0"/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nb-NO" sz="1200" dirty="0" smtClean="0"/>
                        <a:t>Gruppearbeid og diskusjon</a:t>
                      </a:r>
                    </a:p>
                    <a:p>
                      <a:pPr marL="180975" lvl="1" indent="0"/>
                      <a:r>
                        <a:rPr lang="nb-NO" sz="1200" dirty="0" smtClean="0"/>
                        <a:t>Hvilke konkrete tiltak må vi gjøre for å oppnå en bedring i ryddighet?</a:t>
                      </a:r>
                    </a:p>
                    <a:p>
                      <a:pPr marL="180975" lvl="1" indent="0"/>
                      <a:r>
                        <a:rPr lang="nb-NO" sz="1200" dirty="0" smtClean="0"/>
                        <a:t>Hvilke konkrete tiltak må vi gjøre for å oppnå en bedring i sikkerhetstilstanden*?</a:t>
                      </a:r>
                    </a:p>
                    <a:p>
                      <a:pPr marL="180975" lvl="1" indent="0"/>
                      <a:r>
                        <a:rPr lang="nb-NO" sz="1200" dirty="0" smtClean="0"/>
                        <a:t>Hvilke konkrete tiltak må vi gjøre for å sikre at vi har verneutstyr tilgjengelig og brukes? </a:t>
                      </a:r>
                    </a:p>
                    <a:p>
                      <a:pPr marL="180975" lvl="1" indent="0"/>
                      <a:r>
                        <a:rPr lang="nb-NO" sz="1200" dirty="0" smtClean="0"/>
                        <a:t>Hvordan følger vi opp at dette skjer?</a:t>
                      </a:r>
                    </a:p>
                    <a:p>
                      <a:pPr marL="180975" lvl="1" indent="0"/>
                      <a:r>
                        <a:rPr lang="nb-NO" sz="1200" dirty="0" smtClean="0"/>
                        <a:t>Hvordan skal vi bruke dette i markedsarbeidet vårt?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 smtClean="0"/>
                        <a:t>Grupper</a:t>
                      </a:r>
                      <a:endParaRPr lang="nb-NO" sz="1200" dirty="0"/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1794">
                <a:tc>
                  <a:txBody>
                    <a:bodyPr/>
                    <a:lstStyle/>
                    <a:p>
                      <a:r>
                        <a:rPr lang="nb-NO" sz="1200" dirty="0" smtClean="0"/>
                        <a:t>6</a:t>
                      </a:r>
                      <a:endParaRPr lang="nb-NO" sz="1200" dirty="0"/>
                    </a:p>
                  </a:txBody>
                  <a:tcPr marL="45720" marR="45720" anchor="ctr"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200" dirty="0" smtClean="0"/>
                        <a:t>Konklusjoner/konkret handlingsplan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 smtClean="0"/>
                        <a:t>HMS</a:t>
                      </a:r>
                      <a:endParaRPr lang="nb-NO" sz="1200" dirty="0"/>
                    </a:p>
                  </a:txBody>
                  <a:tcPr marL="45720" marR="45720" anchor="ctr">
                    <a:solidFill>
                      <a:srgbClr val="FFFF00"/>
                    </a:solidFill>
                  </a:tcPr>
                </a:tc>
              </a:tr>
              <a:tr h="241794">
                <a:tc>
                  <a:txBody>
                    <a:bodyPr/>
                    <a:lstStyle/>
                    <a:p>
                      <a:r>
                        <a:rPr lang="nb-NO" sz="1200" dirty="0" smtClean="0"/>
                        <a:t>7</a:t>
                      </a:r>
                      <a:endParaRPr lang="nb-NO" sz="1200" dirty="0"/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200" dirty="0" smtClean="0"/>
                        <a:t>Informasjon om det videre arbeid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200" dirty="0" smtClean="0"/>
                        <a:t>Daglig leder</a:t>
                      </a: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TekstSylinder 7"/>
          <p:cNvSpPr txBox="1"/>
          <p:nvPr/>
        </p:nvSpPr>
        <p:spPr>
          <a:xfrm>
            <a:off x="7283357" y="5513606"/>
            <a:ext cx="28942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"Referat" er handlingsplanen</a:t>
            </a:r>
          </a:p>
        </p:txBody>
      </p:sp>
    </p:spTree>
    <p:extLst>
      <p:ext uri="{BB962C8B-B14F-4D97-AF65-F5344CB8AC3E}">
        <p14:creationId xmlns:p14="http://schemas.microsoft.com/office/powerpoint/2010/main" val="452274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25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5589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Hensikt med </a:t>
            </a:r>
            <a:r>
              <a:rPr lang="nb-NO" dirty="0" smtClean="0"/>
              <a:t>møtet</a:t>
            </a:r>
            <a:endParaRPr lang="nb-NO" dirty="0"/>
          </a:p>
        </p:txBody>
      </p:sp>
      <p:sp>
        <p:nvSpPr>
          <p:cNvPr id="6" name="Plassholder for innhol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Hensikten med møtet var å</a:t>
            </a:r>
          </a:p>
          <a:p>
            <a:pPr lvl="1"/>
            <a:r>
              <a:rPr lang="nb-NO" dirty="0" smtClean="0"/>
              <a:t>Informere om hva HMS-charteret er</a:t>
            </a:r>
          </a:p>
          <a:p>
            <a:pPr lvl="1"/>
            <a:r>
              <a:rPr lang="nb-NO" dirty="0" smtClean="0"/>
              <a:t>Diskutere hva dette betyr for oss i vår organisasjon</a:t>
            </a:r>
          </a:p>
          <a:p>
            <a:pPr lvl="1"/>
            <a:r>
              <a:rPr lang="nb-NO" dirty="0" smtClean="0"/>
              <a:t>Inkludere og involvere ansatte i å finne ut hvordan vi skal løse dette, hvilke tiltak vi må gjøre</a:t>
            </a:r>
            <a:endParaRPr lang="nb-NO" dirty="0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4294967295"/>
          </p:nvPr>
        </p:nvSpPr>
        <p:spPr>
          <a:xfrm>
            <a:off x="9573846" y="6276900"/>
            <a:ext cx="755094" cy="365125"/>
          </a:xfrm>
          <a:prstGeom prst="rect">
            <a:avLst/>
          </a:prstGeom>
        </p:spPr>
        <p:txBody>
          <a:bodyPr/>
          <a:lstStyle/>
          <a:p>
            <a:fld id="{62E7BCCD-144D-2C4B-89B7-8228F37C6C06}" type="slidenum">
              <a:rPr lang="nb-NO" smtClean="0"/>
              <a:t>3</a:t>
            </a:fld>
            <a:endParaRPr lang="nb-NO"/>
          </a:p>
        </p:txBody>
      </p:sp>
      <p:sp>
        <p:nvSpPr>
          <p:cNvPr id="7" name="Rektangel 6"/>
          <p:cNvSpPr/>
          <p:nvPr/>
        </p:nvSpPr>
        <p:spPr>
          <a:xfrm>
            <a:off x="2848088" y="4527061"/>
            <a:ext cx="2734408" cy="308336"/>
          </a:xfrm>
          <a:prstGeom prst="rect">
            <a:avLst/>
          </a:prstGeom>
        </p:spPr>
        <p:txBody>
          <a:bodyPr wrap="square" numCol="1" spcCol="144000">
            <a:noAutofit/>
          </a:bodyPr>
          <a:lstStyle/>
          <a:p>
            <a:r>
              <a:rPr lang="nb-NO" sz="1400" i="1" dirty="0">
                <a:solidFill>
                  <a:srgbClr val="222222"/>
                </a:solidFill>
              </a:rPr>
              <a:t>Disse skrev under </a:t>
            </a:r>
            <a:r>
              <a:rPr lang="nb-NO" sz="1400" i="1" dirty="0">
                <a:solidFill>
                  <a:srgbClr val="222222"/>
                </a:solidFill>
              </a:rPr>
              <a:t>HMS-charteret:</a:t>
            </a:r>
            <a:endParaRPr lang="nb-NO" sz="1400" i="1" dirty="0">
              <a:solidFill>
                <a:srgbClr val="222222"/>
              </a:solidFill>
            </a:endParaRPr>
          </a:p>
        </p:txBody>
      </p:sp>
      <p:pic>
        <p:nvPicPr>
          <p:cNvPr id="8" name="Bilde 7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51" t="53595" r="14751" b="9637"/>
          <a:stretch/>
        </p:blipFill>
        <p:spPr>
          <a:xfrm>
            <a:off x="5582496" y="4078653"/>
            <a:ext cx="3027421" cy="223324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269310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Konkret </a:t>
            </a:r>
            <a:r>
              <a:rPr lang="nb-NO" dirty="0"/>
              <a:t>handlingsplan</a:t>
            </a:r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7BCCD-144D-2C4B-89B7-8228F37C6C06}" type="slidenum">
              <a:rPr lang="nb-NO" smtClean="0"/>
              <a:t>4</a:t>
            </a:fld>
            <a:endParaRPr lang="nb-NO"/>
          </a:p>
        </p:txBody>
      </p:sp>
      <p:graphicFrame>
        <p:nvGraphicFramePr>
          <p:cNvPr id="5" name="Tabell 4"/>
          <p:cNvGraphicFramePr>
            <a:graphicFrameLocks noGrp="1"/>
          </p:cNvGraphicFramePr>
          <p:nvPr>
            <p:extLst/>
          </p:nvPr>
        </p:nvGraphicFramePr>
        <p:xfrm>
          <a:off x="1981200" y="1449605"/>
          <a:ext cx="8347743" cy="463296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429533"/>
                <a:gridCol w="6497616"/>
                <a:gridCol w="710297"/>
                <a:gridCol w="710297"/>
              </a:tblGrid>
              <a:tr h="219990">
                <a:tc gridSpan="4">
                  <a:txBody>
                    <a:bodyPr/>
                    <a:lstStyle/>
                    <a:p>
                      <a:pPr algn="ctr"/>
                      <a:r>
                        <a:rPr lang="nb-NO" sz="1400" dirty="0" smtClean="0"/>
                        <a:t>Handlingsplan</a:t>
                      </a:r>
                      <a:endParaRPr lang="nb-NO" sz="14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</a:tr>
              <a:tr h="219990">
                <a:tc>
                  <a:txBody>
                    <a:bodyPr/>
                    <a:lstStyle/>
                    <a:p>
                      <a:r>
                        <a:rPr lang="nb-NO" sz="1400" dirty="0" err="1" smtClean="0"/>
                        <a:t>Nr</a:t>
                      </a:r>
                      <a:endParaRPr lang="nb-NO" sz="1400" dirty="0"/>
                    </a:p>
                  </a:txBody>
                  <a:tcPr marL="45720" marR="4572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Punkt </a:t>
                      </a:r>
                      <a:endParaRPr lang="nb-NO" sz="1400" dirty="0"/>
                    </a:p>
                  </a:txBody>
                  <a:tcPr marL="45720" marR="4572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Ansvar</a:t>
                      </a:r>
                      <a:endParaRPr lang="nb-NO" sz="1400" dirty="0"/>
                    </a:p>
                  </a:txBody>
                  <a:tcPr marL="45720" marR="4572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Frist</a:t>
                      </a:r>
                      <a:endParaRPr lang="nb-NO" sz="1400" dirty="0"/>
                    </a:p>
                  </a:txBody>
                  <a:tcPr marL="45720" marR="45720"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nb-NO" sz="1200" dirty="0" smtClean="0"/>
                        <a:t>1</a:t>
                      </a:r>
                      <a:endParaRPr lang="nb-NO" sz="12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r>
                        <a:rPr lang="nb-NO" sz="1000" dirty="0" smtClean="0"/>
                        <a:t>Hvilke konkrete tiltak må vi gjøre for å oppnå en bedring i ryddighet?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nb-NO" sz="1200" dirty="0" smtClean="0"/>
                        <a:t> 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nb-NO" sz="1200" dirty="0" smtClean="0"/>
                        <a:t> 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nb-NO" sz="1200" dirty="0" smtClean="0"/>
                        <a:t> 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marL="45720" marR="45720"/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nb-NO" sz="1200" dirty="0" smtClean="0"/>
                        <a:t>2</a:t>
                      </a:r>
                      <a:endParaRPr lang="nb-NO" sz="12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r>
                        <a:rPr lang="nb-NO" sz="1200" dirty="0" smtClean="0"/>
                        <a:t>Hv</a:t>
                      </a:r>
                      <a:r>
                        <a:rPr lang="nb-NO" sz="1000" dirty="0" smtClean="0"/>
                        <a:t>ilke konkrete tiltak må vi gjøre for å oppnå en bedring i sikkerhetstilstanden*?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nb-NO" sz="1200" dirty="0" smtClean="0"/>
                        <a:t> 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nb-NO" sz="1200" dirty="0" smtClean="0"/>
                        <a:t> 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nb-NO" sz="1200" dirty="0" smtClean="0"/>
                        <a:t> 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nb-NO" sz="1200" dirty="0" smtClean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nb-NO" sz="1200" dirty="0" smtClean="0"/>
                    </a:p>
                  </a:txBody>
                  <a:tcPr marL="45720" marR="45720"/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nb-NO" sz="1200" dirty="0" smtClean="0"/>
                        <a:t>3</a:t>
                      </a:r>
                      <a:endParaRPr lang="nb-NO" sz="12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r>
                        <a:rPr lang="nb-NO" sz="1200" dirty="0" smtClean="0"/>
                        <a:t>Hvilk</a:t>
                      </a:r>
                      <a:r>
                        <a:rPr lang="nb-NO" sz="1000" dirty="0" smtClean="0"/>
                        <a:t>e konkrete tiltak må vi gjøre for å sikre at vi har verneutstyr tilgjengelig og brukes? 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nb-NO" sz="1200" dirty="0" smtClean="0"/>
                        <a:t> 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nb-NO" sz="1200" dirty="0" smtClean="0"/>
                        <a:t> 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nb-NO" sz="1200" dirty="0" smtClean="0"/>
                        <a:t> 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marL="45720" marR="45720"/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nb-NO" sz="1200" dirty="0" smtClean="0"/>
                        <a:t>4</a:t>
                      </a:r>
                      <a:endParaRPr lang="nb-NO" sz="12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r>
                        <a:rPr lang="nb-NO" sz="1000" dirty="0" smtClean="0"/>
                        <a:t>Hvordan følger vi opp at dette skjer?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nb-NO" sz="1200" dirty="0" smtClean="0"/>
                        <a:t> 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nb-NO" sz="1200" dirty="0" smtClean="0"/>
                        <a:t> 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nb-NO" sz="1200" dirty="0" smtClean="0"/>
                        <a:t> 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marL="45720" marR="45720"/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nb-NO" sz="1200" dirty="0" smtClean="0"/>
                        <a:t>5</a:t>
                      </a:r>
                      <a:endParaRPr lang="nb-NO" sz="12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r>
                        <a:rPr lang="nb-NO" sz="1000" dirty="0" smtClean="0"/>
                        <a:t>Hvordan skal vi bruke dette i markedsarbeidet vårt?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nb-NO" sz="1200" dirty="0" smtClean="0"/>
                        <a:t> 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nb-NO" sz="1200" dirty="0" smtClean="0"/>
                        <a:t> 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nb-NO" sz="1200" dirty="0" smtClean="0"/>
                        <a:t> 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marL="45720" marR="45720"/>
                </a:tc>
              </a:tr>
            </a:tbl>
          </a:graphicData>
        </a:graphic>
      </p:graphicFrame>
      <p:sp>
        <p:nvSpPr>
          <p:cNvPr id="6" name="TekstSylinder 5"/>
          <p:cNvSpPr txBox="1"/>
          <p:nvPr/>
        </p:nvSpPr>
        <p:spPr>
          <a:xfrm rot="20455263">
            <a:off x="5469903" y="2946509"/>
            <a:ext cx="45304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dirty="0">
                <a:solidFill>
                  <a:srgbClr val="FF0000"/>
                </a:solidFill>
              </a:rPr>
              <a:t>KOPIERES INN FRA ARBEIDSMØTET</a:t>
            </a:r>
          </a:p>
        </p:txBody>
      </p:sp>
    </p:spTree>
    <p:extLst>
      <p:ext uri="{BB962C8B-B14F-4D97-AF65-F5344CB8AC3E}">
        <p14:creationId xmlns:p14="http://schemas.microsoft.com/office/powerpoint/2010/main" val="353437226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gendefinert 1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NL Presentasjonsmal bredformat" id="{F3C6CB82-99E4-471C-B851-AE67D3322E6F}" vid="{517E849E-7362-4D97-9C50-9B7B6E9FFBE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HO_DocumentStatus xmlns="1fcd92dd-7d74-4918-8c11-98baf3d8368d">Under behandling</NHO_DocumentStatus>
    <c33924c3673147c88830f2707c1978bc xmlns="1fcd92dd-7d74-4918-8c11-98baf3d8368d">
      <Terms xmlns="http://schemas.microsoft.com/office/infopath/2007/PartnerControls"/>
    </c33924c3673147c88830f2707c1978bc>
    <TaxKeywordTaxHTField xmlns="1fcd92dd-7d74-4918-8c11-98baf3d8368d">
      <Terms xmlns="http://schemas.microsoft.com/office/infopath/2007/PartnerControls"/>
    </TaxKeywordTaxHTField>
    <ARENA_DocumentReference xmlns="1fcd92dd-7d74-4918-8c11-98baf3d8368d" xsi:nil="true"/>
    <ARENA_DocumentRecipient xmlns="1fcd92dd-7d74-4918-8c11-98baf3d8368d" xsi:nil="true"/>
    <NHO_DocumentDate xmlns="1fcd92dd-7d74-4918-8c11-98baf3d8368d" xsi:nil="true"/>
    <NHO_DocumentArchiveDate xmlns="1fcd92dd-7d74-4918-8c11-98baf3d8368d" xsi:nil="true"/>
    <TaxCatchAll xmlns="1fcd92dd-7d74-4918-8c11-98baf3d8368d"/>
    <ARENA_DocumentSender xmlns="1fcd92dd-7d74-4918-8c11-98baf3d8368d" xsi:nil="true"/>
    <p8a47c7619634ae9930087b62d76e394 xmlns="1fcd92dd-7d74-4918-8c11-98baf3d8368d">
      <Terms xmlns="http://schemas.microsoft.com/office/infopath/2007/PartnerControls"/>
    </p8a47c7619634ae9930087b62d76e394>
    <NHO_DocumentProperty xmlns="1fcd92dd-7d74-4918-8c11-98baf3d8368d">Internt</NHO_DocumentProperty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Byggenæringens Landsforening - Brevmal" ma:contentTypeID="0x0101002703D2AF657F4CC69F3B5766777647D70600868F54F7F6E553429843CE7FAE7AAE13" ma:contentTypeVersion="116" ma:contentTypeDescription="Opprett et nytt dokument." ma:contentTypeScope="" ma:versionID="86043f7b4f74c1a700956de03cc44bab">
  <xsd:schema xmlns:xsd="http://www.w3.org/2001/XMLSchema" xmlns:xs="http://www.w3.org/2001/XMLSchema" xmlns:p="http://schemas.microsoft.com/office/2006/metadata/properties" xmlns:ns2="1fcd92dd-7d74-4918-8c11-98baf3d8368d" targetNamespace="http://schemas.microsoft.com/office/2006/metadata/properties" ma:root="true" ma:fieldsID="dfbcd06316a02cae16669662be803b03" ns2:_="">
    <xsd:import namespace="1fcd92dd-7d74-4918-8c11-98baf3d8368d"/>
    <xsd:element name="properties">
      <xsd:complexType>
        <xsd:sequence>
          <xsd:element name="documentManagement">
            <xsd:complexType>
              <xsd:all>
                <xsd:element ref="ns2:NHO_DocumentStatus"/>
                <xsd:element ref="ns2:NHO_DocumentProperty"/>
                <xsd:element ref="ns2:NHO_DocumentDate" minOccurs="0"/>
                <xsd:element ref="ns2:NHO_DocumentArchiveDate" minOccurs="0"/>
                <xsd:element ref="ns2:ARENA_DocumentReference" minOccurs="0"/>
                <xsd:element ref="ns2:ARENA_DocumentRecipient" minOccurs="0"/>
                <xsd:element ref="ns2:ARENA_DocumentSender" minOccurs="0"/>
                <xsd:element ref="ns2:_dlc_DocIdUrl" minOccurs="0"/>
                <xsd:element ref="ns2:_dlc_DocIdPersistId" minOccurs="0"/>
                <xsd:element ref="ns2:TaxCatchAll" minOccurs="0"/>
                <xsd:element ref="ns2:TaxCatchAllLabel" minOccurs="0"/>
                <xsd:element ref="ns2:c33924c3673147c88830f2707c1978bc" minOccurs="0"/>
                <xsd:element ref="ns2:p8a47c7619634ae9930087b62d76e394" minOccurs="0"/>
                <xsd:element ref="ns2:_dlc_DocId" minOccurs="0"/>
                <xsd:element ref="ns2:TaxKeyword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cd92dd-7d74-4918-8c11-98baf3d8368d" elementFormDefault="qualified">
    <xsd:import namespace="http://schemas.microsoft.com/office/2006/documentManagement/types"/>
    <xsd:import namespace="http://schemas.microsoft.com/office/infopath/2007/PartnerControls"/>
    <xsd:element name="NHO_DocumentStatus" ma:index="2" ma:displayName="Status" ma:default="Under behandling" ma:description="Status" ma:format="Dropdown" ma:internalName="NHO_DocumentStatus">
      <xsd:simpleType>
        <xsd:restriction base="dms:Choice">
          <xsd:enumeration value="Under behandling"/>
          <xsd:enumeration value="Til fordeling"/>
          <xsd:enumeration value="Arkivert"/>
        </xsd:restriction>
      </xsd:simpleType>
    </xsd:element>
    <xsd:element name="NHO_DocumentProperty" ma:index="3" ma:displayName="Inn/ut/internt" ma:default="Internt" ma:description="Inn/ut/internt" ma:format="Dropdown" ma:internalName="NHO_DocumentProperty">
      <xsd:simpleType>
        <xsd:restriction base="dms:Choice">
          <xsd:enumeration value="Internt"/>
          <xsd:enumeration value="Ut"/>
          <xsd:enumeration value="Inn"/>
        </xsd:restriction>
      </xsd:simpleType>
    </xsd:element>
    <xsd:element name="NHO_DocumentDate" ma:index="4" nillable="true" ma:displayName="Dokumentdato" ma:description="Dokumentdato" ma:format="DateOnly" ma:internalName="NHO_DocumentDate" ma:readOnly="false">
      <xsd:simpleType>
        <xsd:restriction base="dms:DateTime"/>
      </xsd:simpleType>
    </xsd:element>
    <xsd:element name="NHO_DocumentArchiveDate" ma:index="5" nillable="true" ma:displayName="Arkivdato" ma:format="DateTime" ma:hidden="true" ma:internalName="NHO_DocumentArchiveDate">
      <xsd:simpleType>
        <xsd:restriction base="dms:DateTime"/>
      </xsd:simpleType>
    </xsd:element>
    <xsd:element name="ARENA_DocumentReference" ma:index="9" nillable="true" ma:displayName="Deres referanse" ma:description="Deres referanse" ma:internalName="ARENA_DocumentReference">
      <xsd:simpleType>
        <xsd:restriction base="dms:Text"/>
      </xsd:simpleType>
    </xsd:element>
    <xsd:element name="ARENA_DocumentRecipient" ma:index="10" nillable="true" ma:displayName="Mottaker" ma:description="Mottaker" ma:internalName="ARENA_DocumentRecipient">
      <xsd:simpleType>
        <xsd:restriction base="dms:Text"/>
      </xsd:simpleType>
    </xsd:element>
    <xsd:element name="ARENA_DocumentSender" ma:index="11" nillable="true" ma:displayName="Avsender" ma:description="Avsender" ma:internalName="ARENA_DocumentSender">
      <xsd:simpleType>
        <xsd:restriction base="dms:Text"/>
      </xsd:simpleType>
    </xsd:element>
    <xsd:element name="_dlc_DocIdUrl" ma:index="12" nillable="true" ma:displayName="Dokument-ID" ma:description="Fast kobling til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14" nillable="true" ma:displayName="Taxonomy Catch All Column" ma:hidden="true" ma:list="{aa4cd1ed-27a5-4a02-b49a-9ce2141a4d7e}" ma:internalName="TaxCatchAll" ma:showField="CatchAllData" ma:web="5a85ae50-92f0-4505-b4e0-b347f9975d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5" nillable="true" ma:displayName="Taxonomy Catch All Column1" ma:hidden="true" ma:list="{aa4cd1ed-27a5-4a02-b49a-9ce2141a4d7e}" ma:internalName="TaxCatchAllLabel" ma:readOnly="true" ma:showField="CatchAllDataLabel" ma:web="5a85ae50-92f0-4505-b4e0-b347f9975d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33924c3673147c88830f2707c1978bc" ma:index="17" nillable="true" ma:taxonomy="true" ma:internalName="c33924c3673147c88830f2707c1978bc" ma:taxonomyFieldName="NhoMmdCaseWorker" ma:displayName="Saksbehandler" ma:default="" ma:fieldId="{c33924c3-6731-47c8-8830-f2707c1978bc}" ma:sspId="23ae1762-dfb7-4954-b585-25db1d1094a4" ma:termSetId="bbd35930-3809-4f28-8ebd-605c947425f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8a47c7619634ae9930087b62d76e394" ma:index="19" nillable="true" ma:taxonomy="true" ma:internalName="p8a47c7619634ae9930087b62d76e394" ma:taxonomyFieldName="NHO_OrganisationUnit" ma:displayName="Organisasjonsenhet" ma:fieldId="{98a47c76-1963-4ae9-9300-87b62d76e394}" ma:sspId="23ae1762-dfb7-4954-b585-25db1d1094a4" ma:termSetId="110110fd-e430-4d4e-8550-74127a1a531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_dlc_DocId" ma:index="22" nillable="true" ma:displayName="Dokument-ID-verdi" ma:description="Verdien for dokument-IDen som er tilordnet elementet." ma:internalName="_dlc_DocId" ma:readOnly="true">
      <xsd:simpleType>
        <xsd:restriction base="dms:Text"/>
      </xsd:simpleType>
    </xsd:element>
    <xsd:element name="TaxKeywordTaxHTField" ma:index="24" nillable="true" ma:taxonomy="true" ma:internalName="TaxKeywordTaxHTField" ma:taxonomyFieldName="TaxKeyword" ma:displayName="Organisasjonsnøkkelord" ma:fieldId="{23f27201-bee3-471e-b2e7-b64fd8b7ca38}" ma:taxonomyMulti="true" ma:sspId="23ae1762-dfb7-4954-b585-25db1d1094a4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8" ma:displayName="Innholdstype"/>
        <xsd:element ref="dc:title" minOccurs="0" maxOccurs="1" ma:index="1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haredContentType xmlns="Microsoft.SharePoint.Taxonomy.ContentTypeSync" SourceId="cbd9e53e-6585-4f50-95a9-cc115a295e47" ContentTypeId="0x0101002703D2AF657F4CC69F3B5766777647D706" PreviousValue="false"/>
</file>

<file path=customXml/itemProps1.xml><?xml version="1.0" encoding="utf-8"?>
<ds:datastoreItem xmlns:ds="http://schemas.openxmlformats.org/officeDocument/2006/customXml" ds:itemID="{64017FAB-483F-4F26-9728-A5C687BA634C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193A0CD4-0550-42ED-AC23-5B145C2193D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E433532-5C59-44E4-9FA0-C9103130F922}">
  <ds:schemaRefs>
    <ds:schemaRef ds:uri="http://www.w3.org/XML/1998/namespace"/>
    <ds:schemaRef ds:uri="http://schemas.microsoft.com/office/2006/documentManagement/types"/>
    <ds:schemaRef ds:uri="http://purl.org/dc/terms/"/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1fcd92dd-7d74-4918-8c11-98baf3d8368d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76A008D1-7A79-4413-82C7-CB5667518D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fcd92dd-7d74-4918-8c11-98baf3d8368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ACF0C1FE-C6C7-419B-BBAE-C7FC4131FED7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BNL Presentasjonsmal bredformat</Template>
  <TotalTime>1</TotalTime>
  <Words>342</Words>
  <Application>Microsoft Office PowerPoint</Application>
  <PresentationFormat>Widescreen</PresentationFormat>
  <Paragraphs>83</Paragraphs>
  <Slides>4</Slides>
  <Notes>0</Notes>
  <HiddenSlides>0</HiddenSlides>
  <MMClips>0</MMClips>
  <ScaleCrop>false</ScaleCrop>
  <HeadingPairs>
    <vt:vector size="8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Innebygde OLE-servere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Tahoma</vt:lpstr>
      <vt:lpstr>Office-tema</vt:lpstr>
      <vt:lpstr>think-cell Slide</vt:lpstr>
      <vt:lpstr>HMS Charteret – referat fra arbeidsmøte</vt:lpstr>
      <vt:lpstr>PowerPoint-presentasjon</vt:lpstr>
      <vt:lpstr>Hensikt med møtet</vt:lpstr>
      <vt:lpstr>Konkret handlingsplan</vt:lpstr>
    </vt:vector>
  </TitlesOfParts>
  <Company>NHO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HMS Charteret – referat fra arbeidsmøte</dc:title>
  <dc:creator>Siri Stang</dc:creator>
  <cp:lastModifiedBy>Siri Stang</cp:lastModifiedBy>
  <cp:revision>1</cp:revision>
  <dcterms:created xsi:type="dcterms:W3CDTF">2016-06-14T10:05:31Z</dcterms:created>
  <dcterms:modified xsi:type="dcterms:W3CDTF">2016-06-14T10:07:13Z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0x0101002703D2AF657F4CC69F3B5766777647D70600868F54F7F6E553429843CE7FAE7AAE13</vt:lpwstr>
  </property>
</Properties>
</file>